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5" r:id="rId2"/>
    <p:sldId id="280" r:id="rId3"/>
    <p:sldId id="266" r:id="rId4"/>
    <p:sldId id="281" r:id="rId5"/>
    <p:sldId id="297" r:id="rId6"/>
    <p:sldId id="286" r:id="rId7"/>
    <p:sldId id="289" r:id="rId8"/>
    <p:sldId id="290" r:id="rId9"/>
    <p:sldId id="292" r:id="rId10"/>
    <p:sldId id="295" r:id="rId11"/>
    <p:sldId id="293" r:id="rId12"/>
    <p:sldId id="296" r:id="rId13"/>
    <p:sldId id="298" r:id="rId14"/>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216"/>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2B42A-A413-FB49-BF9B-13225649C235}" type="datetimeFigureOut">
              <a:rPr lang="en-CN" smtClean="0"/>
              <a:t>2022/11/18</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1DBCC-EEF4-4049-91CF-E21624790D58}" type="slidenum">
              <a:rPr lang="en-CN" smtClean="0"/>
              <a:t>‹#›</a:t>
            </a:fld>
            <a:endParaRPr lang="en-CN"/>
          </a:p>
        </p:txBody>
      </p:sp>
    </p:spTree>
    <p:extLst>
      <p:ext uri="{BB962C8B-B14F-4D97-AF65-F5344CB8AC3E}">
        <p14:creationId xmlns:p14="http://schemas.microsoft.com/office/powerpoint/2010/main" val="49998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D50A3179-6121-46EE-A391-C97B6522669C}" type="slidenum">
              <a:rPr lang="ar-EG" smtClean="0"/>
              <a:t>1</a:t>
            </a:fld>
            <a:endParaRPr lang="ar-EG"/>
          </a:p>
        </p:txBody>
      </p:sp>
    </p:spTree>
    <p:extLst>
      <p:ext uri="{BB962C8B-B14F-4D97-AF65-F5344CB8AC3E}">
        <p14:creationId xmlns:p14="http://schemas.microsoft.com/office/powerpoint/2010/main" val="330898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E1A6-6DBF-B49A-A75E-D4F78D5C45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8DE7231A-627F-29A6-264C-8943FC201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02790451-5A25-2B05-2078-285827B4F756}"/>
              </a:ext>
            </a:extLst>
          </p:cNvPr>
          <p:cNvSpPr>
            <a:spLocks noGrp="1"/>
          </p:cNvSpPr>
          <p:nvPr>
            <p:ph type="dt" sz="half" idx="10"/>
          </p:nvPr>
        </p:nvSpPr>
        <p:spPr/>
        <p:txBody>
          <a:bodyPr/>
          <a:lstStyle/>
          <a:p>
            <a:fld id="{DBD7BFFE-2E62-1142-812E-F9A547ECFFA7}" type="datetimeFigureOut">
              <a:rPr lang="en-CN" smtClean="0"/>
              <a:t>2022/11/18</a:t>
            </a:fld>
            <a:endParaRPr lang="en-CN"/>
          </a:p>
        </p:txBody>
      </p:sp>
      <p:sp>
        <p:nvSpPr>
          <p:cNvPr id="5" name="Footer Placeholder 4">
            <a:extLst>
              <a:ext uri="{FF2B5EF4-FFF2-40B4-BE49-F238E27FC236}">
                <a16:creationId xmlns:a16="http://schemas.microsoft.com/office/drawing/2014/main" id="{68973567-60DF-3140-946F-8777346D5211}"/>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3527C3A4-D4B4-8233-496E-2901BB66AAB8}"/>
              </a:ext>
            </a:extLst>
          </p:cNvPr>
          <p:cNvSpPr>
            <a:spLocks noGrp="1"/>
          </p:cNvSpPr>
          <p:nvPr>
            <p:ph type="sldNum" sz="quarter" idx="12"/>
          </p:nvPr>
        </p:nvSpPr>
        <p:spPr/>
        <p:txBody>
          <a:bodyPr/>
          <a:lstStyle/>
          <a:p>
            <a:fld id="{4DF10736-3996-824F-8CA5-582E4985FD23}" type="slidenum">
              <a:rPr lang="en-CN" smtClean="0"/>
              <a:t>‹#›</a:t>
            </a:fld>
            <a:endParaRPr lang="en-CN"/>
          </a:p>
        </p:txBody>
      </p:sp>
    </p:spTree>
    <p:extLst>
      <p:ext uri="{BB962C8B-B14F-4D97-AF65-F5344CB8AC3E}">
        <p14:creationId xmlns:p14="http://schemas.microsoft.com/office/powerpoint/2010/main" val="97913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3DB6-38A5-F4AB-AC79-DC538F41633C}"/>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671D9C71-97B2-3E15-1B0E-D8982FD662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BD83D04-5ED5-1E00-56D6-7F9295F738F5}"/>
              </a:ext>
            </a:extLst>
          </p:cNvPr>
          <p:cNvSpPr>
            <a:spLocks noGrp="1"/>
          </p:cNvSpPr>
          <p:nvPr>
            <p:ph type="dt" sz="half" idx="10"/>
          </p:nvPr>
        </p:nvSpPr>
        <p:spPr/>
        <p:txBody>
          <a:bodyPr/>
          <a:lstStyle/>
          <a:p>
            <a:fld id="{DBD7BFFE-2E62-1142-812E-F9A547ECFFA7}" type="datetimeFigureOut">
              <a:rPr lang="en-CN" smtClean="0"/>
              <a:t>2022/11/18</a:t>
            </a:fld>
            <a:endParaRPr lang="en-CN"/>
          </a:p>
        </p:txBody>
      </p:sp>
      <p:sp>
        <p:nvSpPr>
          <p:cNvPr id="5" name="Footer Placeholder 4">
            <a:extLst>
              <a:ext uri="{FF2B5EF4-FFF2-40B4-BE49-F238E27FC236}">
                <a16:creationId xmlns:a16="http://schemas.microsoft.com/office/drawing/2014/main" id="{F1E8BC5F-F792-5A51-F2BE-06468BD985E4}"/>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8D4C5624-1EF9-0C29-E17B-17FE07E8725C}"/>
              </a:ext>
            </a:extLst>
          </p:cNvPr>
          <p:cNvSpPr>
            <a:spLocks noGrp="1"/>
          </p:cNvSpPr>
          <p:nvPr>
            <p:ph type="sldNum" sz="quarter" idx="12"/>
          </p:nvPr>
        </p:nvSpPr>
        <p:spPr/>
        <p:txBody>
          <a:bodyPr/>
          <a:lstStyle/>
          <a:p>
            <a:fld id="{4DF10736-3996-824F-8CA5-582E4985FD23}" type="slidenum">
              <a:rPr lang="en-CN" smtClean="0"/>
              <a:t>‹#›</a:t>
            </a:fld>
            <a:endParaRPr lang="en-CN"/>
          </a:p>
        </p:txBody>
      </p:sp>
    </p:spTree>
    <p:extLst>
      <p:ext uri="{BB962C8B-B14F-4D97-AF65-F5344CB8AC3E}">
        <p14:creationId xmlns:p14="http://schemas.microsoft.com/office/powerpoint/2010/main" val="138711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6FF880-2ADD-BC61-55D6-A7ED9F6D49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F485CD1F-9AD3-8B82-FDF9-2E37803E5B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820B938D-DD09-9E01-46AB-1790658557F6}"/>
              </a:ext>
            </a:extLst>
          </p:cNvPr>
          <p:cNvSpPr>
            <a:spLocks noGrp="1"/>
          </p:cNvSpPr>
          <p:nvPr>
            <p:ph type="dt" sz="half" idx="10"/>
          </p:nvPr>
        </p:nvSpPr>
        <p:spPr/>
        <p:txBody>
          <a:bodyPr/>
          <a:lstStyle/>
          <a:p>
            <a:fld id="{DBD7BFFE-2E62-1142-812E-F9A547ECFFA7}" type="datetimeFigureOut">
              <a:rPr lang="en-CN" smtClean="0"/>
              <a:t>2022/11/18</a:t>
            </a:fld>
            <a:endParaRPr lang="en-CN"/>
          </a:p>
        </p:txBody>
      </p:sp>
      <p:sp>
        <p:nvSpPr>
          <p:cNvPr id="5" name="Footer Placeholder 4">
            <a:extLst>
              <a:ext uri="{FF2B5EF4-FFF2-40B4-BE49-F238E27FC236}">
                <a16:creationId xmlns:a16="http://schemas.microsoft.com/office/drawing/2014/main" id="{9D2B3D5B-7754-E4DF-7012-4855A6B3B468}"/>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E2D0436E-3F06-E8B4-641D-72F55F0A84C3}"/>
              </a:ext>
            </a:extLst>
          </p:cNvPr>
          <p:cNvSpPr>
            <a:spLocks noGrp="1"/>
          </p:cNvSpPr>
          <p:nvPr>
            <p:ph type="sldNum" sz="quarter" idx="12"/>
          </p:nvPr>
        </p:nvSpPr>
        <p:spPr/>
        <p:txBody>
          <a:bodyPr/>
          <a:lstStyle/>
          <a:p>
            <a:fld id="{4DF10736-3996-824F-8CA5-582E4985FD23}" type="slidenum">
              <a:rPr lang="en-CN" smtClean="0"/>
              <a:t>‹#›</a:t>
            </a:fld>
            <a:endParaRPr lang="en-CN"/>
          </a:p>
        </p:txBody>
      </p:sp>
    </p:spTree>
    <p:extLst>
      <p:ext uri="{BB962C8B-B14F-4D97-AF65-F5344CB8AC3E}">
        <p14:creationId xmlns:p14="http://schemas.microsoft.com/office/powerpoint/2010/main" val="159302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38B6-1A86-BF15-2862-D65155647B19}"/>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C5BE4E1-6FFF-1D7B-7498-B31AD75446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BC33A4F7-7D22-DB6E-192C-C9B9E2171AC6}"/>
              </a:ext>
            </a:extLst>
          </p:cNvPr>
          <p:cNvSpPr>
            <a:spLocks noGrp="1"/>
          </p:cNvSpPr>
          <p:nvPr>
            <p:ph type="dt" sz="half" idx="10"/>
          </p:nvPr>
        </p:nvSpPr>
        <p:spPr/>
        <p:txBody>
          <a:bodyPr/>
          <a:lstStyle/>
          <a:p>
            <a:fld id="{DBD7BFFE-2E62-1142-812E-F9A547ECFFA7}" type="datetimeFigureOut">
              <a:rPr lang="en-CN" smtClean="0"/>
              <a:t>2022/11/18</a:t>
            </a:fld>
            <a:endParaRPr lang="en-CN"/>
          </a:p>
        </p:txBody>
      </p:sp>
      <p:sp>
        <p:nvSpPr>
          <p:cNvPr id="5" name="Footer Placeholder 4">
            <a:extLst>
              <a:ext uri="{FF2B5EF4-FFF2-40B4-BE49-F238E27FC236}">
                <a16:creationId xmlns:a16="http://schemas.microsoft.com/office/drawing/2014/main" id="{B214C045-E726-C916-E1F1-2076668CD917}"/>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85A07C55-39AA-B932-2700-F5D7C2CE769D}"/>
              </a:ext>
            </a:extLst>
          </p:cNvPr>
          <p:cNvSpPr>
            <a:spLocks noGrp="1"/>
          </p:cNvSpPr>
          <p:nvPr>
            <p:ph type="sldNum" sz="quarter" idx="12"/>
          </p:nvPr>
        </p:nvSpPr>
        <p:spPr/>
        <p:txBody>
          <a:bodyPr/>
          <a:lstStyle/>
          <a:p>
            <a:fld id="{4DF10736-3996-824F-8CA5-582E4985FD23}" type="slidenum">
              <a:rPr lang="en-CN" smtClean="0"/>
              <a:t>‹#›</a:t>
            </a:fld>
            <a:endParaRPr lang="en-CN"/>
          </a:p>
        </p:txBody>
      </p:sp>
    </p:spTree>
    <p:extLst>
      <p:ext uri="{BB962C8B-B14F-4D97-AF65-F5344CB8AC3E}">
        <p14:creationId xmlns:p14="http://schemas.microsoft.com/office/powerpoint/2010/main" val="141317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A9F1-8FD7-8FFC-C749-BD0B6E734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77E8E0B1-6468-1935-5D6F-FEC1E36CC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F9BF4B-F7F4-6BA7-E0E0-6F0F062192FD}"/>
              </a:ext>
            </a:extLst>
          </p:cNvPr>
          <p:cNvSpPr>
            <a:spLocks noGrp="1"/>
          </p:cNvSpPr>
          <p:nvPr>
            <p:ph type="dt" sz="half" idx="10"/>
          </p:nvPr>
        </p:nvSpPr>
        <p:spPr/>
        <p:txBody>
          <a:bodyPr/>
          <a:lstStyle/>
          <a:p>
            <a:fld id="{DBD7BFFE-2E62-1142-812E-F9A547ECFFA7}" type="datetimeFigureOut">
              <a:rPr lang="en-CN" smtClean="0"/>
              <a:t>2022/11/18</a:t>
            </a:fld>
            <a:endParaRPr lang="en-CN"/>
          </a:p>
        </p:txBody>
      </p:sp>
      <p:sp>
        <p:nvSpPr>
          <p:cNvPr id="5" name="Footer Placeholder 4">
            <a:extLst>
              <a:ext uri="{FF2B5EF4-FFF2-40B4-BE49-F238E27FC236}">
                <a16:creationId xmlns:a16="http://schemas.microsoft.com/office/drawing/2014/main" id="{0260D3F1-34CD-3C4F-3FCC-4C41B2C1D564}"/>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3B82A79D-B676-8EAD-51AD-4B5AD717D6D3}"/>
              </a:ext>
            </a:extLst>
          </p:cNvPr>
          <p:cNvSpPr>
            <a:spLocks noGrp="1"/>
          </p:cNvSpPr>
          <p:nvPr>
            <p:ph type="sldNum" sz="quarter" idx="12"/>
          </p:nvPr>
        </p:nvSpPr>
        <p:spPr/>
        <p:txBody>
          <a:bodyPr/>
          <a:lstStyle/>
          <a:p>
            <a:fld id="{4DF10736-3996-824F-8CA5-582E4985FD23}" type="slidenum">
              <a:rPr lang="en-CN" smtClean="0"/>
              <a:t>‹#›</a:t>
            </a:fld>
            <a:endParaRPr lang="en-CN"/>
          </a:p>
        </p:txBody>
      </p:sp>
    </p:spTree>
    <p:extLst>
      <p:ext uri="{BB962C8B-B14F-4D97-AF65-F5344CB8AC3E}">
        <p14:creationId xmlns:p14="http://schemas.microsoft.com/office/powerpoint/2010/main" val="211746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C1AD-686E-6D64-7D5B-CEF7C9842715}"/>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622AE337-1A8C-137D-346D-BD41653946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271A3078-6792-BF1A-F283-BA9978D98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3F1364BC-9701-5447-0871-629D1A58DFBF}"/>
              </a:ext>
            </a:extLst>
          </p:cNvPr>
          <p:cNvSpPr>
            <a:spLocks noGrp="1"/>
          </p:cNvSpPr>
          <p:nvPr>
            <p:ph type="dt" sz="half" idx="10"/>
          </p:nvPr>
        </p:nvSpPr>
        <p:spPr/>
        <p:txBody>
          <a:bodyPr/>
          <a:lstStyle/>
          <a:p>
            <a:fld id="{DBD7BFFE-2E62-1142-812E-F9A547ECFFA7}" type="datetimeFigureOut">
              <a:rPr lang="en-CN" smtClean="0"/>
              <a:t>2022/11/18</a:t>
            </a:fld>
            <a:endParaRPr lang="en-CN"/>
          </a:p>
        </p:txBody>
      </p:sp>
      <p:sp>
        <p:nvSpPr>
          <p:cNvPr id="6" name="Footer Placeholder 5">
            <a:extLst>
              <a:ext uri="{FF2B5EF4-FFF2-40B4-BE49-F238E27FC236}">
                <a16:creationId xmlns:a16="http://schemas.microsoft.com/office/drawing/2014/main" id="{21C58D9E-7BA2-429B-54A5-6796891082AA}"/>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A9B0AE07-72FC-38E8-B2F5-43C04C02B55E}"/>
              </a:ext>
            </a:extLst>
          </p:cNvPr>
          <p:cNvSpPr>
            <a:spLocks noGrp="1"/>
          </p:cNvSpPr>
          <p:nvPr>
            <p:ph type="sldNum" sz="quarter" idx="12"/>
          </p:nvPr>
        </p:nvSpPr>
        <p:spPr/>
        <p:txBody>
          <a:bodyPr/>
          <a:lstStyle/>
          <a:p>
            <a:fld id="{4DF10736-3996-824F-8CA5-582E4985FD23}" type="slidenum">
              <a:rPr lang="en-CN" smtClean="0"/>
              <a:t>‹#›</a:t>
            </a:fld>
            <a:endParaRPr lang="en-CN"/>
          </a:p>
        </p:txBody>
      </p:sp>
    </p:spTree>
    <p:extLst>
      <p:ext uri="{BB962C8B-B14F-4D97-AF65-F5344CB8AC3E}">
        <p14:creationId xmlns:p14="http://schemas.microsoft.com/office/powerpoint/2010/main" val="219999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3512-189C-5589-40EC-2B7589727E9D}"/>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6741DBE5-5252-FB8D-E4AE-607933537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B4EB0-0D12-80B1-D8B8-73F4CD7D0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1D202CAB-DA0C-FA05-D3F0-650EB886E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57955-282B-C012-30A1-12EDEF8BF8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A29AFBED-1527-F356-340B-77DB16DC3DFA}"/>
              </a:ext>
            </a:extLst>
          </p:cNvPr>
          <p:cNvSpPr>
            <a:spLocks noGrp="1"/>
          </p:cNvSpPr>
          <p:nvPr>
            <p:ph type="dt" sz="half" idx="10"/>
          </p:nvPr>
        </p:nvSpPr>
        <p:spPr/>
        <p:txBody>
          <a:bodyPr/>
          <a:lstStyle/>
          <a:p>
            <a:fld id="{DBD7BFFE-2E62-1142-812E-F9A547ECFFA7}" type="datetimeFigureOut">
              <a:rPr lang="en-CN" smtClean="0"/>
              <a:t>2022/11/18</a:t>
            </a:fld>
            <a:endParaRPr lang="en-CN"/>
          </a:p>
        </p:txBody>
      </p:sp>
      <p:sp>
        <p:nvSpPr>
          <p:cNvPr id="8" name="Footer Placeholder 7">
            <a:extLst>
              <a:ext uri="{FF2B5EF4-FFF2-40B4-BE49-F238E27FC236}">
                <a16:creationId xmlns:a16="http://schemas.microsoft.com/office/drawing/2014/main" id="{EDE4FCC4-35D7-6E55-8560-F55D18152A6F}"/>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EBDEADBA-22D4-13D6-8123-D6C546199B67}"/>
              </a:ext>
            </a:extLst>
          </p:cNvPr>
          <p:cNvSpPr>
            <a:spLocks noGrp="1"/>
          </p:cNvSpPr>
          <p:nvPr>
            <p:ph type="sldNum" sz="quarter" idx="12"/>
          </p:nvPr>
        </p:nvSpPr>
        <p:spPr/>
        <p:txBody>
          <a:bodyPr/>
          <a:lstStyle/>
          <a:p>
            <a:fld id="{4DF10736-3996-824F-8CA5-582E4985FD23}" type="slidenum">
              <a:rPr lang="en-CN" smtClean="0"/>
              <a:t>‹#›</a:t>
            </a:fld>
            <a:endParaRPr lang="en-CN"/>
          </a:p>
        </p:txBody>
      </p:sp>
    </p:spTree>
    <p:extLst>
      <p:ext uri="{BB962C8B-B14F-4D97-AF65-F5344CB8AC3E}">
        <p14:creationId xmlns:p14="http://schemas.microsoft.com/office/powerpoint/2010/main" val="311632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64C2-5416-A6B0-1306-AAEA8B0DE7F7}"/>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7DC06442-D47A-ED30-E745-0C9D8895B3D3}"/>
              </a:ext>
            </a:extLst>
          </p:cNvPr>
          <p:cNvSpPr>
            <a:spLocks noGrp="1"/>
          </p:cNvSpPr>
          <p:nvPr>
            <p:ph type="dt" sz="half" idx="10"/>
          </p:nvPr>
        </p:nvSpPr>
        <p:spPr/>
        <p:txBody>
          <a:bodyPr/>
          <a:lstStyle/>
          <a:p>
            <a:fld id="{DBD7BFFE-2E62-1142-812E-F9A547ECFFA7}" type="datetimeFigureOut">
              <a:rPr lang="en-CN" smtClean="0"/>
              <a:t>2022/11/18</a:t>
            </a:fld>
            <a:endParaRPr lang="en-CN"/>
          </a:p>
        </p:txBody>
      </p:sp>
      <p:sp>
        <p:nvSpPr>
          <p:cNvPr id="4" name="Footer Placeholder 3">
            <a:extLst>
              <a:ext uri="{FF2B5EF4-FFF2-40B4-BE49-F238E27FC236}">
                <a16:creationId xmlns:a16="http://schemas.microsoft.com/office/drawing/2014/main" id="{5DB63248-A59B-DBB9-6A0E-EE4400373B13}"/>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F9F9F986-241C-6BC3-8BB7-CC61927B4AE7}"/>
              </a:ext>
            </a:extLst>
          </p:cNvPr>
          <p:cNvSpPr>
            <a:spLocks noGrp="1"/>
          </p:cNvSpPr>
          <p:nvPr>
            <p:ph type="sldNum" sz="quarter" idx="12"/>
          </p:nvPr>
        </p:nvSpPr>
        <p:spPr/>
        <p:txBody>
          <a:bodyPr/>
          <a:lstStyle/>
          <a:p>
            <a:fld id="{4DF10736-3996-824F-8CA5-582E4985FD23}" type="slidenum">
              <a:rPr lang="en-CN" smtClean="0"/>
              <a:t>‹#›</a:t>
            </a:fld>
            <a:endParaRPr lang="en-CN"/>
          </a:p>
        </p:txBody>
      </p:sp>
    </p:spTree>
    <p:extLst>
      <p:ext uri="{BB962C8B-B14F-4D97-AF65-F5344CB8AC3E}">
        <p14:creationId xmlns:p14="http://schemas.microsoft.com/office/powerpoint/2010/main" val="242671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F19C4E-C119-1811-5C1D-91A10F7CF965}"/>
              </a:ext>
            </a:extLst>
          </p:cNvPr>
          <p:cNvSpPr>
            <a:spLocks noGrp="1"/>
          </p:cNvSpPr>
          <p:nvPr>
            <p:ph type="dt" sz="half" idx="10"/>
          </p:nvPr>
        </p:nvSpPr>
        <p:spPr/>
        <p:txBody>
          <a:bodyPr/>
          <a:lstStyle/>
          <a:p>
            <a:fld id="{DBD7BFFE-2E62-1142-812E-F9A547ECFFA7}" type="datetimeFigureOut">
              <a:rPr lang="en-CN" smtClean="0"/>
              <a:t>2022/11/18</a:t>
            </a:fld>
            <a:endParaRPr lang="en-CN"/>
          </a:p>
        </p:txBody>
      </p:sp>
      <p:sp>
        <p:nvSpPr>
          <p:cNvPr id="3" name="Footer Placeholder 2">
            <a:extLst>
              <a:ext uri="{FF2B5EF4-FFF2-40B4-BE49-F238E27FC236}">
                <a16:creationId xmlns:a16="http://schemas.microsoft.com/office/drawing/2014/main" id="{D8B4CDC2-00DF-924F-CB8C-AEED6083B303}"/>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C7F46970-EC2E-522C-C204-81E62BA80EA7}"/>
              </a:ext>
            </a:extLst>
          </p:cNvPr>
          <p:cNvSpPr>
            <a:spLocks noGrp="1"/>
          </p:cNvSpPr>
          <p:nvPr>
            <p:ph type="sldNum" sz="quarter" idx="12"/>
          </p:nvPr>
        </p:nvSpPr>
        <p:spPr/>
        <p:txBody>
          <a:bodyPr/>
          <a:lstStyle/>
          <a:p>
            <a:fld id="{4DF10736-3996-824F-8CA5-582E4985FD23}" type="slidenum">
              <a:rPr lang="en-CN" smtClean="0"/>
              <a:t>‹#›</a:t>
            </a:fld>
            <a:endParaRPr lang="en-CN"/>
          </a:p>
        </p:txBody>
      </p:sp>
    </p:spTree>
    <p:extLst>
      <p:ext uri="{BB962C8B-B14F-4D97-AF65-F5344CB8AC3E}">
        <p14:creationId xmlns:p14="http://schemas.microsoft.com/office/powerpoint/2010/main" val="405122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BF91-026D-B7A8-F4A4-4BB66AF608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1C7124B3-7F7F-F56E-D351-9D82C179B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B798DD26-B0FA-2F62-65EC-BB731AB76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39711-66F0-8093-69A9-7D673999C2B2}"/>
              </a:ext>
            </a:extLst>
          </p:cNvPr>
          <p:cNvSpPr>
            <a:spLocks noGrp="1"/>
          </p:cNvSpPr>
          <p:nvPr>
            <p:ph type="dt" sz="half" idx="10"/>
          </p:nvPr>
        </p:nvSpPr>
        <p:spPr/>
        <p:txBody>
          <a:bodyPr/>
          <a:lstStyle/>
          <a:p>
            <a:fld id="{DBD7BFFE-2E62-1142-812E-F9A547ECFFA7}" type="datetimeFigureOut">
              <a:rPr lang="en-CN" smtClean="0"/>
              <a:t>2022/11/18</a:t>
            </a:fld>
            <a:endParaRPr lang="en-CN"/>
          </a:p>
        </p:txBody>
      </p:sp>
      <p:sp>
        <p:nvSpPr>
          <p:cNvPr id="6" name="Footer Placeholder 5">
            <a:extLst>
              <a:ext uri="{FF2B5EF4-FFF2-40B4-BE49-F238E27FC236}">
                <a16:creationId xmlns:a16="http://schemas.microsoft.com/office/drawing/2014/main" id="{D3FF02A0-2085-7961-090F-0A99328AEBCD}"/>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C8D4365F-F40B-16B1-C60D-7BF48E96C3FA}"/>
              </a:ext>
            </a:extLst>
          </p:cNvPr>
          <p:cNvSpPr>
            <a:spLocks noGrp="1"/>
          </p:cNvSpPr>
          <p:nvPr>
            <p:ph type="sldNum" sz="quarter" idx="12"/>
          </p:nvPr>
        </p:nvSpPr>
        <p:spPr/>
        <p:txBody>
          <a:bodyPr/>
          <a:lstStyle/>
          <a:p>
            <a:fld id="{4DF10736-3996-824F-8CA5-582E4985FD23}" type="slidenum">
              <a:rPr lang="en-CN" smtClean="0"/>
              <a:t>‹#›</a:t>
            </a:fld>
            <a:endParaRPr lang="en-CN"/>
          </a:p>
        </p:txBody>
      </p:sp>
    </p:spTree>
    <p:extLst>
      <p:ext uri="{BB962C8B-B14F-4D97-AF65-F5344CB8AC3E}">
        <p14:creationId xmlns:p14="http://schemas.microsoft.com/office/powerpoint/2010/main" val="204100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29E9-5DA5-C197-3CFB-FF8E7CD39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6E63D888-FD1A-59DB-4953-7DC20D64C1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CD9A02C1-3739-2C6A-DD84-9C7F5EF61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9E31A3-C571-BA98-654F-ED36F0CCE856}"/>
              </a:ext>
            </a:extLst>
          </p:cNvPr>
          <p:cNvSpPr>
            <a:spLocks noGrp="1"/>
          </p:cNvSpPr>
          <p:nvPr>
            <p:ph type="dt" sz="half" idx="10"/>
          </p:nvPr>
        </p:nvSpPr>
        <p:spPr/>
        <p:txBody>
          <a:bodyPr/>
          <a:lstStyle/>
          <a:p>
            <a:fld id="{DBD7BFFE-2E62-1142-812E-F9A547ECFFA7}" type="datetimeFigureOut">
              <a:rPr lang="en-CN" smtClean="0"/>
              <a:t>2022/11/18</a:t>
            </a:fld>
            <a:endParaRPr lang="en-CN"/>
          </a:p>
        </p:txBody>
      </p:sp>
      <p:sp>
        <p:nvSpPr>
          <p:cNvPr id="6" name="Footer Placeholder 5">
            <a:extLst>
              <a:ext uri="{FF2B5EF4-FFF2-40B4-BE49-F238E27FC236}">
                <a16:creationId xmlns:a16="http://schemas.microsoft.com/office/drawing/2014/main" id="{B82C841B-6D57-9B96-578B-CC49C662AC2D}"/>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2D78CC85-1254-9943-836B-FDC7C48A8402}"/>
              </a:ext>
            </a:extLst>
          </p:cNvPr>
          <p:cNvSpPr>
            <a:spLocks noGrp="1"/>
          </p:cNvSpPr>
          <p:nvPr>
            <p:ph type="sldNum" sz="quarter" idx="12"/>
          </p:nvPr>
        </p:nvSpPr>
        <p:spPr/>
        <p:txBody>
          <a:bodyPr/>
          <a:lstStyle/>
          <a:p>
            <a:fld id="{4DF10736-3996-824F-8CA5-582E4985FD23}" type="slidenum">
              <a:rPr lang="en-CN" smtClean="0"/>
              <a:t>‹#›</a:t>
            </a:fld>
            <a:endParaRPr lang="en-CN"/>
          </a:p>
        </p:txBody>
      </p:sp>
    </p:spTree>
    <p:extLst>
      <p:ext uri="{BB962C8B-B14F-4D97-AF65-F5344CB8AC3E}">
        <p14:creationId xmlns:p14="http://schemas.microsoft.com/office/powerpoint/2010/main" val="114183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A9F732-A9CA-5133-B455-30527D506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980FC897-8579-92C7-E50D-F5748221B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1D38B1C3-7392-26FA-9C3F-F3C3E54FB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7BFFE-2E62-1142-812E-F9A547ECFFA7}" type="datetimeFigureOut">
              <a:rPr lang="en-CN" smtClean="0"/>
              <a:t>2022/11/18</a:t>
            </a:fld>
            <a:endParaRPr lang="en-CN"/>
          </a:p>
        </p:txBody>
      </p:sp>
      <p:sp>
        <p:nvSpPr>
          <p:cNvPr id="5" name="Footer Placeholder 4">
            <a:extLst>
              <a:ext uri="{FF2B5EF4-FFF2-40B4-BE49-F238E27FC236}">
                <a16:creationId xmlns:a16="http://schemas.microsoft.com/office/drawing/2014/main" id="{F9884E32-CEB6-7390-3AEE-23CCF8AA1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798FE699-AC26-376E-4056-264ACCE91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10736-3996-824F-8CA5-582E4985FD23}" type="slidenum">
              <a:rPr lang="en-CN" smtClean="0"/>
              <a:t>‹#›</a:t>
            </a:fld>
            <a:endParaRPr lang="en-CN"/>
          </a:p>
        </p:txBody>
      </p:sp>
    </p:spTree>
    <p:extLst>
      <p:ext uri="{BB962C8B-B14F-4D97-AF65-F5344CB8AC3E}">
        <p14:creationId xmlns:p14="http://schemas.microsoft.com/office/powerpoint/2010/main" val="1381981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p:cNvSpPr/>
          <p:nvPr/>
        </p:nvSpPr>
        <p:spPr>
          <a:xfrm>
            <a:off x="362562" y="2299063"/>
            <a:ext cx="2550455" cy="1881050"/>
          </a:xfrm>
          <a:prstGeom prst="cloud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800" b="1" dirty="0"/>
              <a:t>Part 1</a:t>
            </a:r>
            <a:endParaRPr lang="ar-EG" sz="2800" b="1" dirty="0"/>
          </a:p>
        </p:txBody>
      </p:sp>
      <p:pic>
        <p:nvPicPr>
          <p:cNvPr id="4" name="Picture 3"/>
          <p:cNvPicPr/>
          <p:nvPr/>
        </p:nvPicPr>
        <p:blipFill>
          <a:blip r:embed="rId3"/>
          <a:srcRect/>
          <a:stretch>
            <a:fillRect/>
          </a:stretch>
        </p:blipFill>
        <p:spPr bwMode="auto">
          <a:xfrm>
            <a:off x="4114800" y="313508"/>
            <a:ext cx="2377440" cy="2142309"/>
          </a:xfrm>
          <a:prstGeom prst="rect">
            <a:avLst/>
          </a:prstGeom>
          <a:noFill/>
          <a:ln w="9525">
            <a:noFill/>
            <a:miter lim="800000"/>
            <a:headEnd/>
            <a:tailEnd/>
          </a:ln>
        </p:spPr>
      </p:pic>
      <p:pic>
        <p:nvPicPr>
          <p:cNvPr id="5" name="Picture 4" descr="new-logohuge"/>
          <p:cNvPicPr/>
          <p:nvPr/>
        </p:nvPicPr>
        <p:blipFill>
          <a:blip r:embed="rId4" cstate="print"/>
          <a:srcRect/>
          <a:stretch>
            <a:fillRect/>
          </a:stretch>
        </p:blipFill>
        <p:spPr bwMode="auto">
          <a:xfrm>
            <a:off x="7403373" y="470262"/>
            <a:ext cx="1766752" cy="1606732"/>
          </a:xfrm>
          <a:prstGeom prst="rect">
            <a:avLst/>
          </a:prstGeom>
          <a:noFill/>
          <a:ln w="9525">
            <a:noFill/>
            <a:miter lim="800000"/>
            <a:headEnd/>
            <a:tailEnd/>
          </a:ln>
        </p:spPr>
      </p:pic>
      <p:pic>
        <p:nvPicPr>
          <p:cNvPr id="6" name="Picture 5"/>
          <p:cNvPicPr/>
          <p:nvPr/>
        </p:nvPicPr>
        <p:blipFill>
          <a:blip r:embed="rId5"/>
          <a:srcRect/>
          <a:stretch>
            <a:fillRect/>
          </a:stretch>
        </p:blipFill>
        <p:spPr bwMode="auto">
          <a:xfrm>
            <a:off x="788702" y="313508"/>
            <a:ext cx="1771617" cy="1515291"/>
          </a:xfrm>
          <a:prstGeom prst="rect">
            <a:avLst/>
          </a:prstGeom>
          <a:noFill/>
          <a:ln w="9525">
            <a:noFill/>
            <a:miter lim="800000"/>
            <a:headEnd/>
            <a:tailEnd/>
          </a:ln>
        </p:spPr>
      </p:pic>
      <p:pic>
        <p:nvPicPr>
          <p:cNvPr id="7" name="Picture 6"/>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49840" y="313508"/>
            <a:ext cx="1828800" cy="1515291"/>
          </a:xfrm>
          <a:prstGeom prst="rect">
            <a:avLst/>
          </a:prstGeom>
          <a:noFill/>
        </p:spPr>
      </p:pic>
      <p:sp>
        <p:nvSpPr>
          <p:cNvPr id="2" name="Title 1">
            <a:extLst>
              <a:ext uri="{FF2B5EF4-FFF2-40B4-BE49-F238E27FC236}">
                <a16:creationId xmlns:a16="http://schemas.microsoft.com/office/drawing/2014/main" id="{5C35113E-F506-1707-CDE7-4B519B0CF596}"/>
              </a:ext>
            </a:extLst>
          </p:cNvPr>
          <p:cNvSpPr txBox="1">
            <a:spLocks/>
          </p:cNvSpPr>
          <p:nvPr/>
        </p:nvSpPr>
        <p:spPr>
          <a:xfrm>
            <a:off x="496252" y="4909503"/>
            <a:ext cx="11482388" cy="922627"/>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000" b="1" i="1" u="sng" dirty="0">
                <a:solidFill>
                  <a:schemeClr val="accent1"/>
                </a:solidFill>
                <a:latin typeface="Georgia" panose="02040502050405020303" pitchFamily="18" charset="0"/>
              </a:rPr>
              <a:t>Virus cultivation for vaccine preparation</a:t>
            </a:r>
          </a:p>
          <a:p>
            <a:pPr algn="ctr"/>
            <a:endParaRPr lang="ar-EG" sz="4000" b="1" i="1" u="sng" dirty="0">
              <a:solidFill>
                <a:schemeClr val="accent1"/>
              </a:solidFill>
              <a:latin typeface="Georgia" panose="02040502050405020303" pitchFamily="18" charset="0"/>
            </a:endParaRPr>
          </a:p>
        </p:txBody>
      </p:sp>
      <p:sp>
        <p:nvSpPr>
          <p:cNvPr id="8" name="TextBox 7">
            <a:extLst>
              <a:ext uri="{FF2B5EF4-FFF2-40B4-BE49-F238E27FC236}">
                <a16:creationId xmlns:a16="http://schemas.microsoft.com/office/drawing/2014/main" id="{E3CEA159-C242-B62A-DF6D-8506B525758B}"/>
              </a:ext>
            </a:extLst>
          </p:cNvPr>
          <p:cNvSpPr txBox="1"/>
          <p:nvPr/>
        </p:nvSpPr>
        <p:spPr>
          <a:xfrm>
            <a:off x="0" y="6282882"/>
            <a:ext cx="4767072" cy="461665"/>
          </a:xfrm>
          <a:prstGeom prst="rect">
            <a:avLst/>
          </a:prstGeom>
          <a:noFill/>
        </p:spPr>
        <p:txBody>
          <a:bodyPr wrap="square" rtlCol="0">
            <a:spAutoFit/>
          </a:bodyPr>
          <a:lstStyle/>
          <a:p>
            <a:r>
              <a:rPr lang="en-CN" sz="2400" i="1" dirty="0">
                <a:latin typeface="APPLE CHANCERY" panose="03020702040506060504" pitchFamily="66" charset="-79"/>
                <a:ea typeface="Brush Script MT" panose="03060802040406070304" pitchFamily="66" charset="-122"/>
                <a:cs typeface="APPLE CHANCERY" panose="03020702040506060504" pitchFamily="66" charset="-79"/>
              </a:rPr>
              <a:t>Lecturer: Dr. Gehad Elkady</a:t>
            </a:r>
          </a:p>
        </p:txBody>
      </p:sp>
      <p:sp>
        <p:nvSpPr>
          <p:cNvPr id="9" name="TextBox 8">
            <a:extLst>
              <a:ext uri="{FF2B5EF4-FFF2-40B4-BE49-F238E27FC236}">
                <a16:creationId xmlns:a16="http://schemas.microsoft.com/office/drawing/2014/main" id="{0BEB785D-DB41-105B-7996-882E6DCA7F3B}"/>
              </a:ext>
            </a:extLst>
          </p:cNvPr>
          <p:cNvSpPr txBox="1"/>
          <p:nvPr/>
        </p:nvSpPr>
        <p:spPr>
          <a:xfrm>
            <a:off x="4261263" y="2906569"/>
            <a:ext cx="4767072" cy="461665"/>
          </a:xfrm>
          <a:prstGeom prst="rect">
            <a:avLst/>
          </a:prstGeom>
          <a:noFill/>
        </p:spPr>
        <p:txBody>
          <a:bodyPr wrap="square" rtlCol="0">
            <a:spAutoFit/>
          </a:bodyPr>
          <a:lstStyle/>
          <a:p>
            <a:pPr algn="ctr"/>
            <a:r>
              <a:rPr lang="en-CN" sz="2400" b="1" i="1" u="sng" dirty="0">
                <a:solidFill>
                  <a:srgbClr val="FF0000"/>
                </a:solidFill>
                <a:latin typeface="APPLE CHANCERY" panose="03020702040506060504" pitchFamily="66" charset="-79"/>
                <a:ea typeface="Brush Script MT" panose="03060802040406070304" pitchFamily="66" charset="-122"/>
                <a:cs typeface="APPLE CHANCERY" panose="03020702040506060504" pitchFamily="66" charset="-79"/>
              </a:rPr>
              <a:t>Course: Vaccines</a:t>
            </a:r>
          </a:p>
        </p:txBody>
      </p:sp>
    </p:spTree>
    <p:extLst>
      <p:ext uri="{BB962C8B-B14F-4D97-AF65-F5344CB8AC3E}">
        <p14:creationId xmlns:p14="http://schemas.microsoft.com/office/powerpoint/2010/main" val="158757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99B4-1C45-27C0-370E-6372B6BCF12E}"/>
              </a:ext>
            </a:extLst>
          </p:cNvPr>
          <p:cNvSpPr>
            <a:spLocks noGrp="1"/>
          </p:cNvSpPr>
          <p:nvPr>
            <p:ph type="title"/>
          </p:nvPr>
        </p:nvSpPr>
        <p:spPr>
          <a:xfrm>
            <a:off x="838200" y="365125"/>
            <a:ext cx="10515600" cy="3975227"/>
          </a:xfrm>
        </p:spPr>
        <p:style>
          <a:lnRef idx="2">
            <a:schemeClr val="dk1"/>
          </a:lnRef>
          <a:fillRef idx="1">
            <a:schemeClr val="lt1"/>
          </a:fillRef>
          <a:effectRef idx="0">
            <a:schemeClr val="dk1"/>
          </a:effectRef>
          <a:fontRef idx="minor">
            <a:schemeClr val="dk1"/>
          </a:fontRef>
        </p:style>
        <p:txBody>
          <a:bodyPr>
            <a:normAutofit/>
          </a:bodyPr>
          <a:lstStyle/>
          <a:p>
            <a:r>
              <a:rPr lang="en-CN" sz="3200" dirty="0">
                <a:latin typeface="Georgia" panose="02040502050405020303" pitchFamily="18" charset="0"/>
              </a:rPr>
              <a:t>-</a:t>
            </a:r>
            <a:r>
              <a:rPr lang="en-CN" sz="3200" b="1" i="1" u="sng" dirty="0">
                <a:solidFill>
                  <a:schemeClr val="accent1"/>
                </a:solidFill>
                <a:latin typeface="Georgia" panose="02040502050405020303" pitchFamily="18" charset="0"/>
              </a:rPr>
              <a:t>Designed cell lines:</a:t>
            </a:r>
            <a:br>
              <a:rPr lang="en-CN" sz="3200" b="1" i="1" u="sng" dirty="0">
                <a:solidFill>
                  <a:schemeClr val="accent1"/>
                </a:solidFill>
                <a:latin typeface="Georgia" panose="02040502050405020303" pitchFamily="18" charset="0"/>
              </a:rPr>
            </a:br>
            <a:r>
              <a:rPr lang="en-CN" sz="2400" dirty="0">
                <a:latin typeface="Georgia" panose="02040502050405020303" pitchFamily="18" charset="0"/>
              </a:rPr>
              <a:t>- It is genome edited cell line which can be used for viral vaccine production.</a:t>
            </a:r>
            <a:br>
              <a:rPr lang="en-CN" sz="3200" dirty="0">
                <a:latin typeface="Georgia" panose="02040502050405020303" pitchFamily="18" charset="0"/>
              </a:rPr>
            </a:br>
            <a:br>
              <a:rPr lang="en-CN" sz="3200" dirty="0">
                <a:latin typeface="Georgia" panose="02040502050405020303" pitchFamily="18" charset="0"/>
              </a:rPr>
            </a:br>
            <a:r>
              <a:rPr lang="en-CN" sz="3200" dirty="0">
                <a:latin typeface="Georgia" panose="02040502050405020303" pitchFamily="18" charset="0"/>
              </a:rPr>
              <a:t>-</a:t>
            </a:r>
            <a:r>
              <a:rPr lang="en-CN" sz="3200" b="1" i="1" u="sng" dirty="0">
                <a:solidFill>
                  <a:schemeClr val="accent1"/>
                </a:solidFill>
                <a:latin typeface="Georgia" panose="02040502050405020303" pitchFamily="18" charset="0"/>
              </a:rPr>
              <a:t>Examples of designed cell lines:</a:t>
            </a:r>
            <a:br>
              <a:rPr lang="en-CN" sz="3200" b="1" i="1" u="sng" dirty="0">
                <a:solidFill>
                  <a:schemeClr val="accent1"/>
                </a:solidFill>
                <a:latin typeface="Georgia" panose="02040502050405020303" pitchFamily="18" charset="0"/>
              </a:rPr>
            </a:br>
            <a:r>
              <a:rPr lang="en-CN" sz="2000" dirty="0">
                <a:solidFill>
                  <a:schemeClr val="tx1"/>
                </a:solidFill>
                <a:latin typeface="Georgia" panose="02040502050405020303" pitchFamily="18" charset="0"/>
              </a:rPr>
              <a:t>1. EPR: Human embryonic retinoblast.</a:t>
            </a:r>
            <a:br>
              <a:rPr lang="en-CN" sz="2000" dirty="0">
                <a:solidFill>
                  <a:schemeClr val="tx1"/>
                </a:solidFill>
                <a:latin typeface="Georgia" panose="02040502050405020303" pitchFamily="18" charset="0"/>
              </a:rPr>
            </a:br>
            <a:r>
              <a:rPr lang="en-CN" sz="2000" dirty="0">
                <a:solidFill>
                  <a:schemeClr val="tx1"/>
                </a:solidFill>
                <a:latin typeface="Georgia" panose="02040502050405020303" pitchFamily="18" charset="0"/>
              </a:rPr>
              <a:t>2. CAP: Human embryonic cells.</a:t>
            </a:r>
            <a:br>
              <a:rPr lang="en-CN" sz="2000" dirty="0">
                <a:solidFill>
                  <a:schemeClr val="tx1"/>
                </a:solidFill>
                <a:latin typeface="Georgia" panose="02040502050405020303" pitchFamily="18" charset="0"/>
              </a:rPr>
            </a:br>
            <a:r>
              <a:rPr lang="en-CN" sz="2000" dirty="0">
                <a:solidFill>
                  <a:schemeClr val="tx1"/>
                </a:solidFill>
                <a:latin typeface="Georgia" panose="02040502050405020303" pitchFamily="18" charset="0"/>
              </a:rPr>
              <a:t>3. AGE1: Duck embryonic cells.</a:t>
            </a:r>
            <a:br>
              <a:rPr lang="en-CN" sz="2000" dirty="0">
                <a:solidFill>
                  <a:schemeClr val="tx1"/>
                </a:solidFill>
                <a:latin typeface="Georgia" panose="02040502050405020303" pitchFamily="18" charset="0"/>
              </a:rPr>
            </a:br>
            <a:r>
              <a:rPr lang="en-CN" sz="2000" dirty="0">
                <a:solidFill>
                  <a:schemeClr val="tx1"/>
                </a:solidFill>
                <a:latin typeface="Georgia" panose="02040502050405020303" pitchFamily="18" charset="0"/>
              </a:rPr>
              <a:t>4. EB66: Duck embryonic stem cells.</a:t>
            </a:r>
            <a:br>
              <a:rPr lang="en-CN" sz="2000" b="1" i="1" u="sng" dirty="0">
                <a:solidFill>
                  <a:schemeClr val="tx1"/>
                </a:solidFill>
                <a:latin typeface="Georgia" panose="02040502050405020303" pitchFamily="18" charset="0"/>
              </a:rPr>
            </a:br>
            <a:endParaRPr lang="en-CN" sz="3200" b="1" i="1" u="sng" dirty="0">
              <a:solidFill>
                <a:schemeClr val="tx1"/>
              </a:solidFill>
              <a:latin typeface="Georgia" panose="02040502050405020303" pitchFamily="18" charset="0"/>
            </a:endParaRPr>
          </a:p>
        </p:txBody>
      </p:sp>
    </p:spTree>
    <p:extLst>
      <p:ext uri="{BB962C8B-B14F-4D97-AF65-F5344CB8AC3E}">
        <p14:creationId xmlns:p14="http://schemas.microsoft.com/office/powerpoint/2010/main" val="157131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FA8F-7A47-E6CF-AC67-D9679FB205E1}"/>
              </a:ext>
            </a:extLst>
          </p:cNvPr>
          <p:cNvSpPr>
            <a:spLocks noGrp="1"/>
          </p:cNvSpPr>
          <p:nvPr>
            <p:ph type="title"/>
          </p:nvPr>
        </p:nvSpPr>
        <p:spPr>
          <a:xfrm>
            <a:off x="894588" y="70104"/>
            <a:ext cx="10402824" cy="6717792"/>
          </a:xfrm>
        </p:spPr>
        <p:style>
          <a:lnRef idx="2">
            <a:schemeClr val="dk1"/>
          </a:lnRef>
          <a:fillRef idx="1">
            <a:schemeClr val="lt1"/>
          </a:fillRef>
          <a:effectRef idx="0">
            <a:schemeClr val="dk1"/>
          </a:effectRef>
          <a:fontRef idx="minor">
            <a:schemeClr val="dk1"/>
          </a:fontRef>
        </p:style>
        <p:txBody>
          <a:bodyPr>
            <a:noAutofit/>
          </a:bodyPr>
          <a:lstStyle/>
          <a:p>
            <a:br>
              <a:rPr lang="en-CN" sz="2000" b="1" i="1" u="sng" dirty="0">
                <a:solidFill>
                  <a:schemeClr val="accent1"/>
                </a:solidFill>
                <a:latin typeface="Georgia" panose="02040502050405020303" pitchFamily="18" charset="0"/>
              </a:rPr>
            </a:br>
            <a:r>
              <a:rPr lang="en-CN" sz="2000" b="1" i="1" u="sng" dirty="0">
                <a:solidFill>
                  <a:schemeClr val="accent1"/>
                </a:solidFill>
                <a:latin typeface="Georgia" panose="02040502050405020303" pitchFamily="18" charset="0"/>
              </a:rPr>
              <a:t>Types of cell culture media:</a:t>
            </a:r>
            <a:br>
              <a:rPr lang="en-CN" sz="2000" dirty="0">
                <a:latin typeface="Georgia" panose="02040502050405020303" pitchFamily="18" charset="0"/>
              </a:rPr>
            </a:br>
            <a:r>
              <a:rPr lang="en-CN" sz="2000" dirty="0">
                <a:latin typeface="Georgia" panose="02040502050405020303" pitchFamily="18" charset="0"/>
              </a:rPr>
              <a:t>1. Serum-based media.</a:t>
            </a:r>
            <a:br>
              <a:rPr lang="en-CN" sz="2000" dirty="0">
                <a:latin typeface="Georgia" panose="02040502050405020303" pitchFamily="18" charset="0"/>
              </a:rPr>
            </a:br>
            <a:r>
              <a:rPr lang="en-CN" sz="2000" dirty="0">
                <a:latin typeface="Georgia" panose="02040502050405020303" pitchFamily="18" charset="0"/>
              </a:rPr>
              <a:t>2.  Chemically synthetic serum-free media.</a:t>
            </a:r>
            <a:br>
              <a:rPr lang="en-CN" sz="2000" dirty="0">
                <a:latin typeface="Georgia" panose="02040502050405020303" pitchFamily="18" charset="0"/>
              </a:rPr>
            </a:br>
            <a:br>
              <a:rPr lang="en-CN" sz="2000" dirty="0">
                <a:latin typeface="Georgia" panose="02040502050405020303" pitchFamily="18" charset="0"/>
              </a:rPr>
            </a:br>
            <a:r>
              <a:rPr lang="en-CN" sz="2000" b="1" i="1" u="sng" dirty="0">
                <a:solidFill>
                  <a:schemeClr val="accent1"/>
                </a:solidFill>
                <a:latin typeface="Georgia" panose="02040502050405020303" pitchFamily="18" charset="0"/>
              </a:rPr>
              <a:t>1. Serum-based media:</a:t>
            </a:r>
            <a:br>
              <a:rPr lang="en-CN" sz="2000" b="1" i="1" u="sng" dirty="0">
                <a:solidFill>
                  <a:schemeClr val="accent1"/>
                </a:solidFill>
                <a:latin typeface="Georgia" panose="02040502050405020303" pitchFamily="18" charset="0"/>
              </a:rPr>
            </a:br>
            <a:r>
              <a:rPr lang="en-CN" sz="2000" b="1" i="1" u="sng" dirty="0">
                <a:solidFill>
                  <a:schemeClr val="accent1"/>
                </a:solidFill>
                <a:latin typeface="Georgia" panose="02040502050405020303" pitchFamily="18" charset="0"/>
              </a:rPr>
              <a:t>-Consists of: </a:t>
            </a:r>
            <a:r>
              <a:rPr lang="en-CN" sz="2000" dirty="0">
                <a:latin typeface="Georgia" panose="02040502050405020303" pitchFamily="18" charset="0"/>
              </a:rPr>
              <a:t>Cell Culture Media+Serum.</a:t>
            </a:r>
            <a:br>
              <a:rPr lang="en-CN" sz="2000" dirty="0">
                <a:latin typeface="Georgia" panose="02040502050405020303" pitchFamily="18" charset="0"/>
              </a:rPr>
            </a:br>
            <a:r>
              <a:rPr lang="en-CN" sz="2000" dirty="0">
                <a:latin typeface="Georgia" panose="02040502050405020303" pitchFamily="18" charset="0"/>
              </a:rPr>
              <a:t>-Media (consists of :Buffer+salts+vitamins+amino acids+antioxidants) e.g. DMEM, F12, RPMI+Seum (e.g. Fetal calf serum).</a:t>
            </a:r>
            <a:br>
              <a:rPr lang="en-CN" sz="2000" dirty="0">
                <a:latin typeface="Georgia" panose="02040502050405020303" pitchFamily="18" charset="0"/>
              </a:rPr>
            </a:br>
            <a:br>
              <a:rPr lang="en-CN" sz="2000" dirty="0">
                <a:latin typeface="Georgia" panose="02040502050405020303" pitchFamily="18" charset="0"/>
              </a:rPr>
            </a:br>
            <a:r>
              <a:rPr lang="en-CN" sz="2000" b="1" i="1" u="sng" dirty="0">
                <a:solidFill>
                  <a:schemeClr val="accent1"/>
                </a:solidFill>
                <a:latin typeface="Georgia" panose="02040502050405020303" pitchFamily="18" charset="0"/>
              </a:rPr>
              <a:t>-Disadvantages of Serum-based media:</a:t>
            </a:r>
            <a:br>
              <a:rPr lang="en-CN" sz="2000" b="1" i="1" u="sng" dirty="0">
                <a:solidFill>
                  <a:schemeClr val="accent1"/>
                </a:solidFill>
                <a:latin typeface="Georgia" panose="02040502050405020303" pitchFamily="18" charset="0"/>
              </a:rPr>
            </a:br>
            <a:r>
              <a:rPr lang="en-CN" sz="2000" dirty="0">
                <a:latin typeface="Georgia" panose="02040502050405020303" pitchFamily="18" charset="0"/>
              </a:rPr>
              <a:t> 1. It may contain specific antiviral antibodies.</a:t>
            </a:r>
            <a:br>
              <a:rPr lang="en-CN" sz="2000" dirty="0">
                <a:latin typeface="Georgia" panose="02040502050405020303" pitchFamily="18" charset="0"/>
              </a:rPr>
            </a:br>
            <a:r>
              <a:rPr lang="en-CN" sz="2000" dirty="0">
                <a:latin typeface="Georgia" panose="02040502050405020303" pitchFamily="18" charset="0"/>
              </a:rPr>
              <a:t>2. It contains large amount of proteins with high concentrations, which not needed for growth of the cells.</a:t>
            </a:r>
            <a:br>
              <a:rPr lang="en-CN" sz="2000" dirty="0">
                <a:latin typeface="Georgia" panose="02040502050405020303" pitchFamily="18" charset="0"/>
              </a:rPr>
            </a:br>
            <a:r>
              <a:rPr lang="en-CN" sz="2000" dirty="0">
                <a:latin typeface="Georgia" panose="02040502050405020303" pitchFamily="18" charset="0"/>
              </a:rPr>
              <a:t>3. Difficult to purify the viral vaccine protein from the seum protein.</a:t>
            </a:r>
            <a:br>
              <a:rPr lang="en-CN" sz="2000" dirty="0">
                <a:latin typeface="Georgia" panose="02040502050405020303" pitchFamily="18" charset="0"/>
              </a:rPr>
            </a:br>
            <a:br>
              <a:rPr lang="en-CN" sz="2000" dirty="0">
                <a:latin typeface="Georgia" panose="02040502050405020303" pitchFamily="18" charset="0"/>
              </a:rPr>
            </a:br>
            <a:r>
              <a:rPr lang="en-CN" sz="2000" b="1" i="1" u="sng" dirty="0">
                <a:solidFill>
                  <a:schemeClr val="accent1"/>
                </a:solidFill>
                <a:latin typeface="Georgia" panose="02040502050405020303" pitchFamily="18" charset="0"/>
              </a:rPr>
              <a:t>2.  Chemically synthetic serum-free media:</a:t>
            </a:r>
            <a:br>
              <a:rPr lang="en-CN" sz="2000" b="1" i="1" u="sng" dirty="0">
                <a:solidFill>
                  <a:schemeClr val="accent1"/>
                </a:solidFill>
                <a:latin typeface="Georgia" panose="02040502050405020303" pitchFamily="18" charset="0"/>
              </a:rPr>
            </a:br>
            <a:r>
              <a:rPr lang="en-CN" sz="2000" b="1" i="1" u="sng" dirty="0">
                <a:solidFill>
                  <a:schemeClr val="accent1"/>
                </a:solidFill>
                <a:latin typeface="Georgia" panose="02040502050405020303" pitchFamily="18" charset="0"/>
              </a:rPr>
              <a:t>-Consists of: </a:t>
            </a:r>
            <a:r>
              <a:rPr lang="en-CN" sz="2000" dirty="0">
                <a:latin typeface="Georgia" panose="02040502050405020303" pitchFamily="18" charset="0"/>
              </a:rPr>
              <a:t>Cell Culture Media+(Synthetic albumin+ Synthetic lipid+ Synthetic enzymes+ Synthetic selenium+ Synthetic antioxidant+ Synthetic surfactant). </a:t>
            </a:r>
            <a:br>
              <a:rPr lang="en-CN" sz="2000" dirty="0">
                <a:latin typeface="Georgia" panose="02040502050405020303" pitchFamily="18" charset="0"/>
              </a:rPr>
            </a:br>
            <a:br>
              <a:rPr lang="en-CN" sz="2000" dirty="0">
                <a:latin typeface="Georgia" panose="02040502050405020303" pitchFamily="18" charset="0"/>
              </a:rPr>
            </a:br>
            <a:r>
              <a:rPr lang="en-CN" sz="2000" b="1" i="1" u="sng" dirty="0">
                <a:solidFill>
                  <a:schemeClr val="accent1"/>
                </a:solidFill>
                <a:latin typeface="Georgia" panose="02040502050405020303" pitchFamily="18" charset="0"/>
              </a:rPr>
              <a:t>-advantages of Chemically synthetic serum-free media:</a:t>
            </a:r>
            <a:br>
              <a:rPr lang="en-CN" sz="2000" b="1" i="1" u="sng" dirty="0">
                <a:solidFill>
                  <a:schemeClr val="accent1"/>
                </a:solidFill>
                <a:latin typeface="Georgia" panose="02040502050405020303" pitchFamily="18" charset="0"/>
              </a:rPr>
            </a:br>
            <a:r>
              <a:rPr lang="en-CN" sz="2000" dirty="0">
                <a:latin typeface="Georgia" panose="02040502050405020303" pitchFamily="18" charset="0"/>
              </a:rPr>
              <a:t>1. free from specific antiviral antibodies.</a:t>
            </a:r>
            <a:br>
              <a:rPr lang="en-CN" sz="2000" dirty="0">
                <a:latin typeface="Georgia" panose="02040502050405020303" pitchFamily="18" charset="0"/>
              </a:rPr>
            </a:br>
            <a:r>
              <a:rPr lang="en-CN" sz="2000" dirty="0">
                <a:latin typeface="Georgia" panose="02040502050405020303" pitchFamily="18" charset="0"/>
              </a:rPr>
              <a:t>2. It contains specific amount of proteins with specific concentrations, which exactly needed for the growth of the cells.</a:t>
            </a:r>
            <a:br>
              <a:rPr lang="en-CN" sz="2000" dirty="0">
                <a:latin typeface="Georgia" panose="02040502050405020303" pitchFamily="18" charset="0"/>
              </a:rPr>
            </a:br>
            <a:r>
              <a:rPr lang="en-CN" sz="2000" dirty="0">
                <a:latin typeface="Georgia" panose="02040502050405020303" pitchFamily="18" charset="0"/>
              </a:rPr>
              <a:t>3. Easy to purify the viral vaccine protein from the media.</a:t>
            </a:r>
            <a:br>
              <a:rPr lang="en-CN" sz="2000" dirty="0">
                <a:latin typeface="Georgia" panose="02040502050405020303" pitchFamily="18" charset="0"/>
              </a:rPr>
            </a:br>
            <a:r>
              <a:rPr lang="en-CN" sz="2000" dirty="0">
                <a:latin typeface="Georgia" panose="02040502050405020303" pitchFamily="18" charset="0"/>
              </a:rPr>
              <a:t> </a:t>
            </a:r>
          </a:p>
        </p:txBody>
      </p:sp>
    </p:spTree>
    <p:extLst>
      <p:ext uri="{BB962C8B-B14F-4D97-AF65-F5344CB8AC3E}">
        <p14:creationId xmlns:p14="http://schemas.microsoft.com/office/powerpoint/2010/main" val="163237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D34D-DF0A-2294-4167-512D787BD88A}"/>
              </a:ext>
            </a:extLst>
          </p:cNvPr>
          <p:cNvSpPr>
            <a:spLocks noGrp="1"/>
          </p:cNvSpPr>
          <p:nvPr>
            <p:ph type="title"/>
          </p:nvPr>
        </p:nvSpPr>
        <p:spPr>
          <a:xfrm>
            <a:off x="838200" y="365125"/>
            <a:ext cx="10515600" cy="3707003"/>
          </a:xfrm>
        </p:spPr>
        <p:style>
          <a:lnRef idx="2">
            <a:schemeClr val="dk1"/>
          </a:lnRef>
          <a:fillRef idx="1">
            <a:schemeClr val="lt1"/>
          </a:fillRef>
          <a:effectRef idx="0">
            <a:schemeClr val="dk1"/>
          </a:effectRef>
          <a:fontRef idx="minor">
            <a:schemeClr val="dk1"/>
          </a:fontRef>
        </p:style>
        <p:txBody>
          <a:bodyPr>
            <a:normAutofit/>
          </a:bodyPr>
          <a:lstStyle/>
          <a:p>
            <a:r>
              <a:rPr lang="en-CN" sz="3200" b="1" i="1" u="sng" dirty="0">
                <a:solidFill>
                  <a:schemeClr val="accent1"/>
                </a:solidFill>
                <a:latin typeface="Georgia" panose="02040502050405020303" pitchFamily="18" charset="0"/>
              </a:rPr>
              <a:t>-Production of cell-culture based viral vaccine:</a:t>
            </a:r>
            <a:br>
              <a:rPr lang="en-CN" sz="3200" b="1" i="1" u="sng" dirty="0">
                <a:solidFill>
                  <a:schemeClr val="accent1"/>
                </a:solidFill>
                <a:latin typeface="Georgia" panose="02040502050405020303" pitchFamily="18" charset="0"/>
              </a:rPr>
            </a:br>
            <a:r>
              <a:rPr lang="en-CN" sz="3200" b="1" i="1" u="sng" dirty="0">
                <a:solidFill>
                  <a:schemeClr val="accent1"/>
                </a:solidFill>
                <a:latin typeface="Georgia" panose="02040502050405020303" pitchFamily="18" charset="0"/>
              </a:rPr>
              <a:t>-Mass-vaccine production in fermenter, by:</a:t>
            </a:r>
            <a:br>
              <a:rPr lang="en-CN" sz="3200" b="1" i="1" u="sng" dirty="0">
                <a:solidFill>
                  <a:schemeClr val="accent1"/>
                </a:solidFill>
                <a:latin typeface="Georgia" panose="02040502050405020303" pitchFamily="18" charset="0"/>
              </a:rPr>
            </a:br>
            <a:br>
              <a:rPr lang="en-CN" sz="3200" b="1" i="1" u="sng" dirty="0">
                <a:solidFill>
                  <a:schemeClr val="accent1"/>
                </a:solidFill>
                <a:latin typeface="Georgia" panose="02040502050405020303" pitchFamily="18" charset="0"/>
              </a:rPr>
            </a:br>
            <a:r>
              <a:rPr lang="en-CN" sz="2400" dirty="0">
                <a:solidFill>
                  <a:schemeClr val="tx1"/>
                </a:solidFill>
                <a:latin typeface="Georgia" panose="02040502050405020303" pitchFamily="18" charset="0"/>
              </a:rPr>
              <a:t> Microcarrier cell culture: which contains beads to provide large amount of space for cell growth, therfore, thousands liters of viral vaccine.</a:t>
            </a:r>
            <a:br>
              <a:rPr lang="en-CN" sz="2400" dirty="0">
                <a:solidFill>
                  <a:schemeClr val="tx1"/>
                </a:solidFill>
                <a:latin typeface="Georgia" panose="02040502050405020303" pitchFamily="18" charset="0"/>
              </a:rPr>
            </a:br>
            <a:br>
              <a:rPr lang="en-CN" sz="2400" dirty="0">
                <a:solidFill>
                  <a:schemeClr val="tx1"/>
                </a:solidFill>
                <a:latin typeface="Georgia" panose="02040502050405020303" pitchFamily="18" charset="0"/>
              </a:rPr>
            </a:br>
            <a:endParaRPr lang="en-CN" sz="3200" b="1" i="1" u="sng"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2724454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39B85C1-AE0F-B7DE-6E7E-D0DCB8D9DB6B}"/>
              </a:ext>
            </a:extLst>
          </p:cNvPr>
          <p:cNvGrpSpPr/>
          <p:nvPr/>
        </p:nvGrpSpPr>
        <p:grpSpPr>
          <a:xfrm>
            <a:off x="285496" y="597408"/>
            <a:ext cx="11174984" cy="2906268"/>
            <a:chOff x="285496" y="597408"/>
            <a:chExt cx="11174984" cy="2906268"/>
          </a:xfrm>
        </p:grpSpPr>
        <p:pic>
          <p:nvPicPr>
            <p:cNvPr id="3" name="Picture 2">
              <a:extLst>
                <a:ext uri="{FF2B5EF4-FFF2-40B4-BE49-F238E27FC236}">
                  <a16:creationId xmlns:a16="http://schemas.microsoft.com/office/drawing/2014/main" id="{5AF3CC72-C40B-7750-DF81-CE3DC7427B1B}"/>
                </a:ext>
              </a:extLst>
            </p:cNvPr>
            <p:cNvPicPr>
              <a:picLocks noChangeAspect="1"/>
            </p:cNvPicPr>
            <p:nvPr/>
          </p:nvPicPr>
          <p:blipFill>
            <a:blip r:embed="rId2"/>
            <a:stretch>
              <a:fillRect/>
            </a:stretch>
          </p:blipFill>
          <p:spPr>
            <a:xfrm>
              <a:off x="3920983" y="597408"/>
              <a:ext cx="3024080" cy="2238605"/>
            </a:xfrm>
            <a:prstGeom prst="rect">
              <a:avLst/>
            </a:prstGeom>
          </p:spPr>
        </p:pic>
        <p:pic>
          <p:nvPicPr>
            <p:cNvPr id="5" name="Picture 4">
              <a:extLst>
                <a:ext uri="{FF2B5EF4-FFF2-40B4-BE49-F238E27FC236}">
                  <a16:creationId xmlns:a16="http://schemas.microsoft.com/office/drawing/2014/main" id="{7B5DA415-67A8-93DA-BB81-06BE882FFA1C}"/>
                </a:ext>
              </a:extLst>
            </p:cNvPr>
            <p:cNvPicPr>
              <a:picLocks noChangeAspect="1"/>
            </p:cNvPicPr>
            <p:nvPr/>
          </p:nvPicPr>
          <p:blipFill>
            <a:blip r:embed="rId3"/>
            <a:stretch>
              <a:fillRect/>
            </a:stretch>
          </p:blipFill>
          <p:spPr>
            <a:xfrm>
              <a:off x="7485888" y="597408"/>
              <a:ext cx="3974592" cy="2401316"/>
            </a:xfrm>
            <a:prstGeom prst="rect">
              <a:avLst/>
            </a:prstGeom>
          </p:spPr>
        </p:pic>
        <p:pic>
          <p:nvPicPr>
            <p:cNvPr id="7" name="Picture 6">
              <a:extLst>
                <a:ext uri="{FF2B5EF4-FFF2-40B4-BE49-F238E27FC236}">
                  <a16:creationId xmlns:a16="http://schemas.microsoft.com/office/drawing/2014/main" id="{4263D01D-8933-D046-24DF-F60784B82374}"/>
                </a:ext>
              </a:extLst>
            </p:cNvPr>
            <p:cNvPicPr>
              <a:picLocks noChangeAspect="1"/>
            </p:cNvPicPr>
            <p:nvPr/>
          </p:nvPicPr>
          <p:blipFill>
            <a:blip r:embed="rId4"/>
            <a:stretch>
              <a:fillRect/>
            </a:stretch>
          </p:blipFill>
          <p:spPr>
            <a:xfrm>
              <a:off x="285496" y="597408"/>
              <a:ext cx="3350291" cy="2238604"/>
            </a:xfrm>
            <a:prstGeom prst="rect">
              <a:avLst/>
            </a:prstGeom>
          </p:spPr>
        </p:pic>
        <p:sp>
          <p:nvSpPr>
            <p:cNvPr id="2" name="Rectangle 1">
              <a:extLst>
                <a:ext uri="{FF2B5EF4-FFF2-40B4-BE49-F238E27FC236}">
                  <a16:creationId xmlns:a16="http://schemas.microsoft.com/office/drawing/2014/main" id="{EA5CD22F-25B0-90CD-95E2-8D39ED1641AC}"/>
                </a:ext>
              </a:extLst>
            </p:cNvPr>
            <p:cNvSpPr/>
            <p:nvPr/>
          </p:nvSpPr>
          <p:spPr>
            <a:xfrm>
              <a:off x="536448" y="2938272"/>
              <a:ext cx="2901696" cy="49072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CN" dirty="0"/>
                <a:t>Confluent monolayer cells</a:t>
              </a:r>
            </a:p>
          </p:txBody>
        </p:sp>
        <p:sp>
          <p:nvSpPr>
            <p:cNvPr id="4" name="Rectangle 3">
              <a:extLst>
                <a:ext uri="{FF2B5EF4-FFF2-40B4-BE49-F238E27FC236}">
                  <a16:creationId xmlns:a16="http://schemas.microsoft.com/office/drawing/2014/main" id="{627B9671-E825-3D26-58AB-16CC849F5B91}"/>
                </a:ext>
              </a:extLst>
            </p:cNvPr>
            <p:cNvSpPr/>
            <p:nvPr/>
          </p:nvSpPr>
          <p:spPr>
            <a:xfrm>
              <a:off x="4011168" y="3012948"/>
              <a:ext cx="2901696" cy="49072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F</a:t>
              </a:r>
              <a:r>
                <a:rPr lang="en-CN" dirty="0"/>
                <a:t>ree cell suspension</a:t>
              </a:r>
            </a:p>
          </p:txBody>
        </p:sp>
        <p:sp>
          <p:nvSpPr>
            <p:cNvPr id="6" name="Rectangle 5">
              <a:extLst>
                <a:ext uri="{FF2B5EF4-FFF2-40B4-BE49-F238E27FC236}">
                  <a16:creationId xmlns:a16="http://schemas.microsoft.com/office/drawing/2014/main" id="{811EADF6-A935-417B-B666-B0075CB46900}"/>
                </a:ext>
              </a:extLst>
            </p:cNvPr>
            <p:cNvSpPr/>
            <p:nvPr/>
          </p:nvSpPr>
          <p:spPr>
            <a:xfrm>
              <a:off x="8113776" y="3012948"/>
              <a:ext cx="2901696" cy="49072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Microcarrier </a:t>
              </a:r>
              <a:r>
                <a:rPr lang="en-CN" dirty="0"/>
                <a:t>suspension</a:t>
              </a:r>
            </a:p>
          </p:txBody>
        </p:sp>
      </p:grpSp>
    </p:spTree>
    <p:extLst>
      <p:ext uri="{BB962C8B-B14F-4D97-AF65-F5344CB8AC3E}">
        <p14:creationId xmlns:p14="http://schemas.microsoft.com/office/powerpoint/2010/main" val="397953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8E56-722C-4CFC-F729-F6178AA329BA}"/>
              </a:ext>
            </a:extLst>
          </p:cNvPr>
          <p:cNvSpPr>
            <a:spLocks noGrp="1"/>
          </p:cNvSpPr>
          <p:nvPr>
            <p:ph type="title"/>
          </p:nvPr>
        </p:nvSpPr>
        <p:spPr>
          <a:xfrm>
            <a:off x="209920" y="314516"/>
            <a:ext cx="11445631" cy="5549836"/>
          </a:xfrm>
          <a:ln/>
        </p:spPr>
        <p:style>
          <a:lnRef idx="2">
            <a:schemeClr val="dk1"/>
          </a:lnRef>
          <a:fillRef idx="1">
            <a:schemeClr val="lt1"/>
          </a:fillRef>
          <a:effectRef idx="0">
            <a:schemeClr val="dk1"/>
          </a:effectRef>
          <a:fontRef idx="minor">
            <a:schemeClr val="dk1"/>
          </a:fontRef>
        </p:style>
        <p:txBody>
          <a:bodyPr>
            <a:normAutofit/>
          </a:bodyPr>
          <a:lstStyle/>
          <a:p>
            <a:r>
              <a:rPr lang="en-CN" sz="2000" b="1" i="1" u="sng" dirty="0">
                <a:solidFill>
                  <a:schemeClr val="accent1"/>
                </a:solidFill>
                <a:latin typeface="Georgia" panose="02040502050405020303" pitchFamily="18" charset="0"/>
              </a:rPr>
              <a:t>Methods for virus cultivation:</a:t>
            </a:r>
            <a:br>
              <a:rPr lang="en-CN" sz="2000" dirty="0">
                <a:latin typeface="Georgia" panose="02040502050405020303" pitchFamily="18" charset="0"/>
              </a:rPr>
            </a:br>
            <a:br>
              <a:rPr lang="en-CN" sz="2000" dirty="0">
                <a:latin typeface="Georgia" panose="02040502050405020303" pitchFamily="18" charset="0"/>
              </a:rPr>
            </a:br>
            <a:r>
              <a:rPr lang="en-CN" sz="2000" dirty="0">
                <a:latin typeface="Georgia" panose="02040502050405020303" pitchFamily="18" charset="0"/>
              </a:rPr>
              <a:t>1. In (Specific Pathogen Free) SPF suceptible Laboratory animal.</a:t>
            </a:r>
            <a:br>
              <a:rPr lang="en-CN" sz="2000" dirty="0">
                <a:latin typeface="Georgia" panose="02040502050405020303" pitchFamily="18" charset="0"/>
              </a:rPr>
            </a:br>
            <a:r>
              <a:rPr lang="en-CN" sz="2000" dirty="0">
                <a:latin typeface="Georgia" panose="02040502050405020303" pitchFamily="18" charset="0"/>
              </a:rPr>
              <a:t>2. In SPF suceptible fetrile ECE.</a:t>
            </a:r>
            <a:br>
              <a:rPr lang="en-CN" sz="2000" dirty="0">
                <a:latin typeface="Georgia" panose="02040502050405020303" pitchFamily="18" charset="0"/>
              </a:rPr>
            </a:br>
            <a:r>
              <a:rPr lang="en-CN" sz="2000" dirty="0">
                <a:latin typeface="Georgia" panose="02040502050405020303" pitchFamily="18" charset="0"/>
              </a:rPr>
              <a:t>3. In SPF suceptible cell culture.</a:t>
            </a:r>
            <a:br>
              <a:rPr lang="en-CN" sz="2000" dirty="0">
                <a:latin typeface="Georgia" panose="02040502050405020303" pitchFamily="18" charset="0"/>
              </a:rPr>
            </a:br>
            <a:br>
              <a:rPr lang="en-CN" sz="2000" dirty="0">
                <a:latin typeface="Georgia" panose="02040502050405020303" pitchFamily="18" charset="0"/>
              </a:rPr>
            </a:br>
            <a:r>
              <a:rPr lang="en-CN" sz="2000" b="1" i="1" u="sng" dirty="0">
                <a:solidFill>
                  <a:schemeClr val="accent1"/>
                </a:solidFill>
                <a:latin typeface="Georgia" panose="02040502050405020303" pitchFamily="18" charset="0"/>
              </a:rPr>
              <a:t>Categories of virus vaccines according to the used host:</a:t>
            </a:r>
            <a:br>
              <a:rPr lang="en-CN" sz="2000" dirty="0">
                <a:latin typeface="Georgia" panose="02040502050405020303" pitchFamily="18" charset="0"/>
              </a:rPr>
            </a:br>
            <a:br>
              <a:rPr lang="en-CN" sz="2000" dirty="0">
                <a:latin typeface="Georgia" panose="02040502050405020303" pitchFamily="18" charset="0"/>
              </a:rPr>
            </a:br>
            <a:r>
              <a:rPr lang="en-CN" sz="2000" dirty="0">
                <a:latin typeface="Georgia" panose="02040502050405020303" pitchFamily="18" charset="0"/>
              </a:rPr>
              <a:t>1. Egg-based virus vaccine.</a:t>
            </a:r>
            <a:br>
              <a:rPr lang="en-CN" sz="2000" dirty="0">
                <a:latin typeface="Georgia" panose="02040502050405020303" pitchFamily="18" charset="0"/>
              </a:rPr>
            </a:br>
            <a:r>
              <a:rPr lang="en-CN" sz="2000" dirty="0">
                <a:latin typeface="Georgia" panose="02040502050405020303" pitchFamily="18" charset="0"/>
              </a:rPr>
              <a:t>2. Cell culture-based virus vaccine.</a:t>
            </a:r>
          </a:p>
        </p:txBody>
      </p:sp>
      <p:pic>
        <p:nvPicPr>
          <p:cNvPr id="3" name="Picture 2">
            <a:extLst>
              <a:ext uri="{FF2B5EF4-FFF2-40B4-BE49-F238E27FC236}">
                <a16:creationId xmlns:a16="http://schemas.microsoft.com/office/drawing/2014/main" id="{712EE94C-F93C-7113-6DE1-E98F7424B57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1778" t="17898" r="2295" b="5675"/>
          <a:stretch/>
        </p:blipFill>
        <p:spPr bwMode="auto">
          <a:xfrm>
            <a:off x="8569896" y="2011961"/>
            <a:ext cx="3000311" cy="3852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55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8E56-722C-4CFC-F729-F6178AA329BA}"/>
              </a:ext>
            </a:extLst>
          </p:cNvPr>
          <p:cNvSpPr>
            <a:spLocks noGrp="1"/>
          </p:cNvSpPr>
          <p:nvPr>
            <p:ph type="title"/>
          </p:nvPr>
        </p:nvSpPr>
        <p:spPr>
          <a:xfrm>
            <a:off x="575681" y="207264"/>
            <a:ext cx="10723646" cy="6078799"/>
          </a:xfrm>
        </p:spPr>
        <p:style>
          <a:lnRef idx="2">
            <a:schemeClr val="dk1"/>
          </a:lnRef>
          <a:fillRef idx="1">
            <a:schemeClr val="lt1"/>
          </a:fillRef>
          <a:effectRef idx="0">
            <a:schemeClr val="dk1"/>
          </a:effectRef>
          <a:fontRef idx="minor">
            <a:schemeClr val="dk1"/>
          </a:fontRef>
        </p:style>
        <p:txBody>
          <a:bodyPr>
            <a:noAutofit/>
          </a:bodyPr>
          <a:lstStyle/>
          <a:p>
            <a:br>
              <a:rPr lang="en-CN" sz="2400" b="1" i="1" u="sng" dirty="0">
                <a:solidFill>
                  <a:schemeClr val="accent1"/>
                </a:solidFill>
                <a:latin typeface="Georgia" panose="02040502050405020303" pitchFamily="18" charset="0"/>
              </a:rPr>
            </a:br>
            <a:br>
              <a:rPr lang="en-CN" sz="2400" b="1" i="1" u="sng" dirty="0">
                <a:solidFill>
                  <a:schemeClr val="accent1"/>
                </a:solidFill>
                <a:latin typeface="Georgia" panose="02040502050405020303" pitchFamily="18" charset="0"/>
              </a:rPr>
            </a:br>
            <a:r>
              <a:rPr lang="en-CN" sz="2400" b="1" i="1" u="sng" dirty="0">
                <a:solidFill>
                  <a:schemeClr val="accent1"/>
                </a:solidFill>
                <a:latin typeface="Georgia" panose="02040502050405020303" pitchFamily="18" charset="0"/>
              </a:rPr>
              <a:t>1. Egg-based virus vaccine:</a:t>
            </a:r>
            <a:br>
              <a:rPr lang="en-CN" sz="2400" b="1" i="1" u="sng" dirty="0">
                <a:solidFill>
                  <a:schemeClr val="accent1"/>
                </a:solidFill>
                <a:latin typeface="Georgia" panose="02040502050405020303" pitchFamily="18" charset="0"/>
              </a:rPr>
            </a:br>
            <a:br>
              <a:rPr lang="en-CN" sz="2400" b="1" i="1" u="sng" dirty="0">
                <a:solidFill>
                  <a:schemeClr val="accent1"/>
                </a:solidFill>
                <a:latin typeface="Georgia" panose="02040502050405020303" pitchFamily="18" charset="0"/>
              </a:rPr>
            </a:br>
            <a:r>
              <a:rPr lang="en-CN" sz="2400" b="1" i="1" u="sng" dirty="0">
                <a:solidFill>
                  <a:schemeClr val="accent1"/>
                </a:solidFill>
                <a:latin typeface="Georgia" panose="02040502050405020303" pitchFamily="18" charset="0"/>
              </a:rPr>
              <a:t>-Types of susceptible living cells inside the Fertile ECE:</a:t>
            </a:r>
            <a:br>
              <a:rPr lang="en-CN" sz="2400" b="1" i="1" u="sng" dirty="0">
                <a:solidFill>
                  <a:schemeClr val="accent1"/>
                </a:solidFill>
                <a:latin typeface="Georgia" panose="02040502050405020303" pitchFamily="18" charset="0"/>
              </a:rPr>
            </a:br>
            <a:br>
              <a:rPr lang="en-CN" sz="2400" b="1" i="1" u="sng" dirty="0">
                <a:solidFill>
                  <a:schemeClr val="accent1"/>
                </a:solidFill>
                <a:latin typeface="Georgia" panose="02040502050405020303" pitchFamily="18" charset="0"/>
              </a:rPr>
            </a:br>
            <a:r>
              <a:rPr lang="en-CN" sz="2400" dirty="0">
                <a:solidFill>
                  <a:schemeClr val="tx1"/>
                </a:solidFill>
                <a:latin typeface="Georgia" panose="02040502050405020303" pitchFamily="18" charset="0"/>
              </a:rPr>
              <a:t>1. CAM cells.</a:t>
            </a:r>
            <a:br>
              <a:rPr lang="en-CN" sz="2400" dirty="0">
                <a:solidFill>
                  <a:schemeClr val="tx1"/>
                </a:solidFill>
                <a:latin typeface="Georgia" panose="02040502050405020303" pitchFamily="18" charset="0"/>
              </a:rPr>
            </a:br>
            <a:r>
              <a:rPr lang="en-CN" sz="2400" dirty="0">
                <a:solidFill>
                  <a:schemeClr val="tx1"/>
                </a:solidFill>
                <a:latin typeface="Georgia" panose="02040502050405020303" pitchFamily="18" charset="0"/>
              </a:rPr>
              <a:t>2. Allantoic cells.</a:t>
            </a:r>
            <a:br>
              <a:rPr lang="en-CN" sz="2400" dirty="0">
                <a:solidFill>
                  <a:schemeClr val="tx1"/>
                </a:solidFill>
                <a:latin typeface="Georgia" panose="02040502050405020303" pitchFamily="18" charset="0"/>
              </a:rPr>
            </a:br>
            <a:r>
              <a:rPr lang="en-CN" sz="2400" dirty="0">
                <a:solidFill>
                  <a:schemeClr val="tx1"/>
                </a:solidFill>
                <a:latin typeface="Georgia" panose="02040502050405020303" pitchFamily="18" charset="0"/>
              </a:rPr>
              <a:t>3. Amniotic cells.</a:t>
            </a:r>
            <a:br>
              <a:rPr lang="en-CN" sz="2400" dirty="0">
                <a:solidFill>
                  <a:schemeClr val="tx1"/>
                </a:solidFill>
                <a:latin typeface="Georgia" panose="02040502050405020303" pitchFamily="18" charset="0"/>
              </a:rPr>
            </a:br>
            <a:r>
              <a:rPr lang="en-CN" sz="2400" dirty="0">
                <a:solidFill>
                  <a:schemeClr val="tx1"/>
                </a:solidFill>
                <a:latin typeface="Georgia" panose="02040502050405020303" pitchFamily="18" charset="0"/>
              </a:rPr>
              <a:t>4. Yolk cells.</a:t>
            </a:r>
            <a:br>
              <a:rPr lang="en-CN" sz="2400" dirty="0">
                <a:solidFill>
                  <a:schemeClr val="tx1"/>
                </a:solidFill>
                <a:latin typeface="Georgia" panose="02040502050405020303" pitchFamily="18" charset="0"/>
              </a:rPr>
            </a:br>
            <a:br>
              <a:rPr lang="en-CN" sz="2400" b="1" i="1" u="sng" dirty="0">
                <a:solidFill>
                  <a:schemeClr val="accent1"/>
                </a:solidFill>
                <a:latin typeface="Georgia" panose="02040502050405020303" pitchFamily="18" charset="0"/>
              </a:rPr>
            </a:br>
            <a:br>
              <a:rPr lang="ar-EG" sz="2400" b="1" dirty="0">
                <a:solidFill>
                  <a:schemeClr val="accent6">
                    <a:lumMod val="75000"/>
                  </a:schemeClr>
                </a:solidFill>
                <a:latin typeface="Georgia" panose="02040502050405020303" pitchFamily="18" charset="0"/>
              </a:rPr>
            </a:br>
            <a:br>
              <a:rPr lang="en-CN" sz="2400" b="1" i="1" u="sng" dirty="0">
                <a:solidFill>
                  <a:schemeClr val="accent1"/>
                </a:solidFill>
                <a:latin typeface="Georgia" panose="02040502050405020303" pitchFamily="18" charset="0"/>
              </a:rPr>
            </a:br>
            <a:br>
              <a:rPr lang="en-CN" sz="2400" b="1" i="1" u="sng" dirty="0">
                <a:solidFill>
                  <a:schemeClr val="accent1"/>
                </a:solidFill>
                <a:latin typeface="Georgia" panose="02040502050405020303" pitchFamily="18" charset="0"/>
              </a:rPr>
            </a:br>
            <a:br>
              <a:rPr lang="en-CN" sz="2400" b="1" i="1" u="sng" dirty="0">
                <a:solidFill>
                  <a:schemeClr val="accent1"/>
                </a:solidFill>
                <a:latin typeface="Georgia" panose="02040502050405020303" pitchFamily="18" charset="0"/>
              </a:rPr>
            </a:br>
            <a:endParaRPr lang="en-CN" sz="2400" b="1" i="1" u="sng" dirty="0">
              <a:solidFill>
                <a:schemeClr val="accent1"/>
              </a:solidFill>
              <a:latin typeface="Georgia" panose="02040502050405020303" pitchFamily="18" charset="0"/>
            </a:endParaRPr>
          </a:p>
        </p:txBody>
      </p:sp>
      <p:pic>
        <p:nvPicPr>
          <p:cNvPr id="3" name="Picture 2">
            <a:extLst>
              <a:ext uri="{FF2B5EF4-FFF2-40B4-BE49-F238E27FC236}">
                <a16:creationId xmlns:a16="http://schemas.microsoft.com/office/drawing/2014/main" id="{2A14273F-F62B-6110-D23D-185FF1CD2732}"/>
              </a:ext>
            </a:extLst>
          </p:cNvPr>
          <p:cNvPicPr>
            <a:picLocks noChangeAspect="1"/>
          </p:cNvPicPr>
          <p:nvPr/>
        </p:nvPicPr>
        <p:blipFill rotWithShape="1">
          <a:blip r:embed="rId2"/>
          <a:srcRect l="11250" t="1777" b="1334"/>
          <a:stretch/>
        </p:blipFill>
        <p:spPr>
          <a:xfrm>
            <a:off x="7046368" y="2518735"/>
            <a:ext cx="4252959" cy="3767328"/>
          </a:xfrm>
          <a:prstGeom prst="rect">
            <a:avLst/>
          </a:prstGeom>
        </p:spPr>
      </p:pic>
    </p:spTree>
    <p:extLst>
      <p:ext uri="{BB962C8B-B14F-4D97-AF65-F5344CB8AC3E}">
        <p14:creationId xmlns:p14="http://schemas.microsoft.com/office/powerpoint/2010/main" val="250587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0408-F720-B8B5-06A4-B8E3430D5EBE}"/>
              </a:ext>
            </a:extLst>
          </p:cNvPr>
          <p:cNvSpPr>
            <a:spLocks noGrp="1"/>
          </p:cNvSpPr>
          <p:nvPr>
            <p:ph type="title"/>
          </p:nvPr>
        </p:nvSpPr>
        <p:spPr>
          <a:xfrm>
            <a:off x="658368" y="170689"/>
            <a:ext cx="10695432" cy="6291072"/>
          </a:xfrm>
        </p:spPr>
        <p:style>
          <a:lnRef idx="2">
            <a:schemeClr val="dk1"/>
          </a:lnRef>
          <a:fillRef idx="1">
            <a:schemeClr val="lt1"/>
          </a:fillRef>
          <a:effectRef idx="0">
            <a:schemeClr val="dk1"/>
          </a:effectRef>
          <a:fontRef idx="minor">
            <a:schemeClr val="dk1"/>
          </a:fontRef>
        </p:style>
        <p:txBody>
          <a:bodyPr>
            <a:noAutofit/>
          </a:bodyPr>
          <a:lstStyle/>
          <a:p>
            <a:r>
              <a:rPr lang="en-CN" sz="2000" b="1" i="1" u="sng" dirty="0">
                <a:solidFill>
                  <a:schemeClr val="accent1"/>
                </a:solidFill>
                <a:latin typeface="Georgia" panose="02040502050405020303" pitchFamily="18" charset="0"/>
              </a:rPr>
              <a:t>-Types of virus vaccines:</a:t>
            </a:r>
            <a:br>
              <a:rPr lang="en-CN" sz="2000" b="1" i="1" u="sng" dirty="0">
                <a:solidFill>
                  <a:schemeClr val="accent1"/>
                </a:solidFill>
                <a:latin typeface="Georgia" panose="02040502050405020303" pitchFamily="18" charset="0"/>
              </a:rPr>
            </a:br>
            <a:br>
              <a:rPr lang="en-CN" sz="2000" b="1" i="1" u="sng" dirty="0">
                <a:solidFill>
                  <a:schemeClr val="accent1"/>
                </a:solidFill>
                <a:latin typeface="Georgia" panose="02040502050405020303" pitchFamily="18" charset="0"/>
              </a:rPr>
            </a:br>
            <a:r>
              <a:rPr lang="en-CN" sz="2000" dirty="0">
                <a:latin typeface="Georgia" panose="02040502050405020303" pitchFamily="18" charset="0"/>
              </a:rPr>
              <a:t>1.Live attenuated virus vaccine .</a:t>
            </a:r>
            <a:br>
              <a:rPr lang="en-CN" sz="2000" dirty="0">
                <a:latin typeface="Georgia" panose="02040502050405020303" pitchFamily="18" charset="0"/>
              </a:rPr>
            </a:br>
            <a:r>
              <a:rPr lang="en-CN" sz="2000" dirty="0">
                <a:latin typeface="Georgia" panose="02040502050405020303" pitchFamily="18" charset="0"/>
              </a:rPr>
              <a:t>2. Inactivated virus vaccine .</a:t>
            </a:r>
            <a:br>
              <a:rPr lang="en-CN" sz="2000" dirty="0">
                <a:latin typeface="Georgia" panose="02040502050405020303" pitchFamily="18" charset="0"/>
              </a:rPr>
            </a:br>
            <a:r>
              <a:rPr lang="en-CN" sz="2000" dirty="0">
                <a:latin typeface="Georgia" panose="02040502050405020303" pitchFamily="18" charset="0"/>
              </a:rPr>
              <a:t>3. Split (Subunit) virus vaccine.</a:t>
            </a:r>
            <a:br>
              <a:rPr lang="en-CN" sz="2000" dirty="0">
                <a:latin typeface="Georgia" panose="02040502050405020303" pitchFamily="18" charset="0"/>
              </a:rPr>
            </a:br>
            <a:br>
              <a:rPr lang="en-CN" sz="2000" dirty="0">
                <a:latin typeface="Georgia" panose="02040502050405020303" pitchFamily="18" charset="0"/>
              </a:rPr>
            </a:br>
            <a:r>
              <a:rPr lang="en-CN" sz="2400" b="1" dirty="0">
                <a:solidFill>
                  <a:schemeClr val="accent1"/>
                </a:solidFill>
                <a:latin typeface="Georgia" panose="02040502050405020303" pitchFamily="18" charset="0"/>
              </a:rPr>
              <a:t>1.</a:t>
            </a:r>
            <a:r>
              <a:rPr lang="en-CN" sz="2000" dirty="0">
                <a:latin typeface="Georgia" panose="02040502050405020303" pitchFamily="18" charset="0"/>
              </a:rPr>
              <a:t> </a:t>
            </a:r>
            <a:r>
              <a:rPr lang="en-US" sz="2000" b="1" i="1" u="sng" dirty="0">
                <a:solidFill>
                  <a:schemeClr val="accent1"/>
                </a:solidFill>
                <a:latin typeface="Georgia" panose="02040502050405020303" pitchFamily="18" charset="0"/>
              </a:rPr>
              <a:t>Steps of preparation and purification of </a:t>
            </a:r>
            <a:r>
              <a:rPr lang="en-CN" sz="2000" b="1" i="1" u="sng" dirty="0">
                <a:solidFill>
                  <a:schemeClr val="accent1"/>
                </a:solidFill>
                <a:latin typeface="Georgia" panose="02040502050405020303" pitchFamily="18" charset="0"/>
              </a:rPr>
              <a:t>live attenuated</a:t>
            </a:r>
            <a:r>
              <a:rPr lang="en-US" sz="2000" b="1" i="1" u="sng" dirty="0">
                <a:solidFill>
                  <a:schemeClr val="accent1"/>
                </a:solidFill>
                <a:latin typeface="Georgia" panose="02040502050405020303" pitchFamily="18" charset="0"/>
              </a:rPr>
              <a:t> virus vaccine:</a:t>
            </a:r>
            <a:br>
              <a:rPr lang="en-US" sz="2000" b="1" i="1" u="sng" dirty="0">
                <a:solidFill>
                  <a:schemeClr val="accent1"/>
                </a:solidFill>
                <a:latin typeface="Georgia" panose="02040502050405020303" pitchFamily="18" charset="0"/>
              </a:rPr>
            </a:br>
            <a:r>
              <a:rPr lang="en-US" sz="2000" b="1" i="1" u="sng" dirty="0">
                <a:solidFill>
                  <a:schemeClr val="accent1"/>
                </a:solidFill>
                <a:latin typeface="Georgia" panose="02040502050405020303" pitchFamily="18" charset="0"/>
              </a:rPr>
              <a:t>-e.g. Influenza Virus (IV).  </a:t>
            </a:r>
            <a:br>
              <a:rPr lang="en-US" sz="2000" b="1" i="1" u="sng" dirty="0">
                <a:solidFill>
                  <a:schemeClr val="accent1"/>
                </a:solidFill>
                <a:latin typeface="Georgia" panose="02040502050405020303" pitchFamily="18" charset="0"/>
              </a:rPr>
            </a:br>
            <a:br>
              <a:rPr lang="en-US" sz="2000" b="1" i="1" u="sng" dirty="0">
                <a:solidFill>
                  <a:schemeClr val="accent1"/>
                </a:solidFill>
                <a:latin typeface="Georgia" panose="02040502050405020303" pitchFamily="18" charset="0"/>
              </a:rPr>
            </a:br>
            <a:r>
              <a:rPr lang="en-US" sz="2000" dirty="0">
                <a:solidFill>
                  <a:schemeClr val="tx1"/>
                </a:solidFill>
                <a:latin typeface="Georgia" panose="02040502050405020303" pitchFamily="18" charset="0"/>
              </a:rPr>
              <a:t>1.By a number of serial viral passages (by </a:t>
            </a:r>
            <a:r>
              <a:rPr lang="en-US" sz="2000" dirty="0" err="1">
                <a:solidFill>
                  <a:schemeClr val="tx1"/>
                </a:solidFill>
                <a:latin typeface="Georgia" panose="02040502050405020303" pitchFamily="18" charset="0"/>
              </a:rPr>
              <a:t>allantoic</a:t>
            </a:r>
            <a:r>
              <a:rPr lang="en-US" sz="2000" dirty="0">
                <a:solidFill>
                  <a:schemeClr val="tx1"/>
                </a:solidFill>
                <a:latin typeface="Georgia" panose="02040502050405020303" pitchFamily="18" charset="0"/>
              </a:rPr>
              <a:t> route) until disappear of the IV clinical signs. Then, propagation of such attenuated virus to achieve high titer of the attenuated virus to be used as a vaccine. </a:t>
            </a:r>
            <a:br>
              <a:rPr lang="en-US" sz="2000" dirty="0">
                <a:solidFill>
                  <a:schemeClr val="tx1"/>
                </a:solidFill>
                <a:latin typeface="Georgia" panose="02040502050405020303" pitchFamily="18" charset="0"/>
              </a:rPr>
            </a:br>
            <a:br>
              <a:rPr lang="en-US" sz="2000" i="1" u="sng" dirty="0">
                <a:solidFill>
                  <a:schemeClr val="accent1"/>
                </a:solidFill>
                <a:latin typeface="Georgia" panose="02040502050405020303" pitchFamily="18" charset="0"/>
              </a:rPr>
            </a:br>
            <a:r>
              <a:rPr lang="en-US" sz="2000" dirty="0">
                <a:solidFill>
                  <a:schemeClr val="tx1"/>
                </a:solidFill>
                <a:latin typeface="Georgia" panose="02040502050405020303" pitchFamily="18" charset="0"/>
              </a:rPr>
              <a:t>2. </a:t>
            </a:r>
            <a:r>
              <a:rPr lang="en-US" sz="2000" i="1" dirty="0">
                <a:solidFill>
                  <a:schemeClr val="tx1"/>
                </a:solidFill>
                <a:latin typeface="Georgia" panose="02040502050405020303" pitchFamily="18" charset="0"/>
              </a:rPr>
              <a:t>Collection of </a:t>
            </a:r>
            <a:r>
              <a:rPr lang="en-US" sz="2000" i="1" dirty="0" err="1">
                <a:solidFill>
                  <a:schemeClr val="tx1"/>
                </a:solidFill>
                <a:latin typeface="Georgia" panose="02040502050405020303" pitchFamily="18" charset="0"/>
              </a:rPr>
              <a:t>allantoic</a:t>
            </a:r>
            <a:r>
              <a:rPr lang="en-US" sz="2000" i="1" dirty="0">
                <a:solidFill>
                  <a:schemeClr val="tx1"/>
                </a:solidFill>
                <a:latin typeface="Georgia" panose="02040502050405020303" pitchFamily="18" charset="0"/>
              </a:rPr>
              <a:t> fluid at the end of the incubation period of the virus (the last serial passage).</a:t>
            </a:r>
            <a:br>
              <a:rPr lang="en-US" sz="2000" i="1" dirty="0">
                <a:solidFill>
                  <a:schemeClr val="tx1"/>
                </a:solidFill>
                <a:latin typeface="Georgia" panose="02040502050405020303" pitchFamily="18" charset="0"/>
              </a:rPr>
            </a:br>
            <a:br>
              <a:rPr lang="en-US" sz="2000" i="1" dirty="0">
                <a:solidFill>
                  <a:schemeClr val="tx1"/>
                </a:solidFill>
                <a:latin typeface="Georgia" panose="02040502050405020303" pitchFamily="18" charset="0"/>
              </a:rPr>
            </a:br>
            <a:r>
              <a:rPr lang="en-US" sz="2000" i="1" dirty="0">
                <a:solidFill>
                  <a:schemeClr val="tx1"/>
                </a:solidFill>
                <a:latin typeface="Georgia" panose="02040502050405020303" pitchFamily="18" charset="0"/>
              </a:rPr>
              <a:t>3. Clarification of the cellular debris which contaminated to the virus, by </a:t>
            </a:r>
            <a:br>
              <a:rPr lang="en-US" sz="2000" i="1" dirty="0">
                <a:solidFill>
                  <a:schemeClr val="tx1"/>
                </a:solidFill>
                <a:latin typeface="Georgia" panose="02040502050405020303" pitchFamily="18" charset="0"/>
              </a:rPr>
            </a:br>
            <a:r>
              <a:rPr lang="en-US" sz="2000" i="1" dirty="0">
                <a:solidFill>
                  <a:schemeClr val="tx1"/>
                </a:solidFill>
                <a:latin typeface="Georgia" panose="02040502050405020303" pitchFamily="18" charset="0"/>
              </a:rPr>
              <a:t>centrifugation (5000xg/30mim/</a:t>
            </a:r>
            <a:r>
              <a:rPr lang="en-CN" sz="2000" dirty="0">
                <a:effectLst/>
                <a:latin typeface="Georgia" panose="02040502050405020303" pitchFamily="18" charset="0"/>
                <a:ea typeface="Calibri" panose="020F0502020204030204" pitchFamily="34" charset="0"/>
                <a:cs typeface="Calibri" panose="020F0502020204030204" pitchFamily="34" charset="0"/>
              </a:rPr>
              <a:t>4</a:t>
            </a:r>
            <a:r>
              <a:rPr lang="en-CN" sz="2000" baseline="30000" dirty="0">
                <a:effectLst/>
                <a:latin typeface="Georgia" panose="02040502050405020303" pitchFamily="18" charset="0"/>
                <a:ea typeface="Calibri" panose="020F0502020204030204" pitchFamily="34" charset="0"/>
                <a:cs typeface="Calibri" panose="020F0502020204030204" pitchFamily="34" charset="0"/>
              </a:rPr>
              <a:t>o </a:t>
            </a:r>
            <a:r>
              <a:rPr lang="en-US" sz="2000" dirty="0">
                <a:latin typeface="Georgia" panose="02040502050405020303" pitchFamily="18" charset="0"/>
                <a:ea typeface="Calibri" panose="020F0502020204030204" pitchFamily="34" charset="0"/>
                <a:cs typeface="Calibri" panose="020F0502020204030204" pitchFamily="34" charset="0"/>
              </a:rPr>
              <a:t>C).</a:t>
            </a:r>
            <a:br>
              <a:rPr lang="en-US" sz="2000" dirty="0">
                <a:latin typeface="Georgia" panose="02040502050405020303" pitchFamily="18" charset="0"/>
                <a:ea typeface="Calibri" panose="020F0502020204030204" pitchFamily="34" charset="0"/>
                <a:cs typeface="Calibri" panose="020F0502020204030204" pitchFamily="34" charset="0"/>
              </a:rPr>
            </a:br>
            <a:br>
              <a:rPr lang="en-US" sz="2000" dirty="0">
                <a:latin typeface="Georgia" panose="02040502050405020303" pitchFamily="18" charset="0"/>
                <a:ea typeface="Calibri" panose="020F0502020204030204" pitchFamily="34" charset="0"/>
                <a:cs typeface="Calibri" panose="020F0502020204030204" pitchFamily="34" charset="0"/>
              </a:rPr>
            </a:br>
            <a:r>
              <a:rPr lang="en-US" sz="2000" dirty="0">
                <a:latin typeface="Georgia" panose="02040502050405020303" pitchFamily="18" charset="0"/>
                <a:ea typeface="Calibri" panose="020F0502020204030204" pitchFamily="34" charset="0"/>
                <a:cs typeface="Calibri" panose="020F0502020204030204" pitchFamily="34" charset="0"/>
              </a:rPr>
              <a:t>4. Collection of the supernatant (virus+ the cellular debris different in the virus density), then perform</a:t>
            </a:r>
            <a:br>
              <a:rPr lang="en-US" sz="2000" dirty="0">
                <a:latin typeface="Georgia" panose="02040502050405020303" pitchFamily="18" charset="0"/>
                <a:ea typeface="Calibri" panose="020F0502020204030204" pitchFamily="34" charset="0"/>
                <a:cs typeface="Calibri" panose="020F0502020204030204" pitchFamily="34" charset="0"/>
              </a:rPr>
            </a:br>
            <a:r>
              <a:rPr lang="en-US" sz="2000" i="1" dirty="0">
                <a:latin typeface="Georgia" panose="02040502050405020303" pitchFamily="18" charset="0"/>
                <a:ea typeface="Calibri" panose="020F0502020204030204" pitchFamily="34" charset="0"/>
                <a:cs typeface="Calibri" panose="020F0502020204030204" pitchFamily="34" charset="0"/>
              </a:rPr>
              <a:t>d</a:t>
            </a:r>
            <a:r>
              <a:rPr lang="en-US" sz="2000" i="1" dirty="0">
                <a:latin typeface="Georgia" panose="02040502050405020303" pitchFamily="18" charset="0"/>
              </a:rPr>
              <a:t>ensity gradient centrifugation.</a:t>
            </a:r>
            <a:r>
              <a:rPr lang="en-US" sz="2000" dirty="0">
                <a:latin typeface="Georgia" panose="02040502050405020303" pitchFamily="18" charset="0"/>
                <a:ea typeface="Calibri" panose="020F0502020204030204" pitchFamily="34" charset="0"/>
                <a:cs typeface="Calibri" panose="020F0502020204030204" pitchFamily="34" charset="0"/>
              </a:rPr>
              <a:t> </a:t>
            </a:r>
            <a:endParaRPr lang="en-CN" sz="2000" dirty="0">
              <a:latin typeface="Georgia" panose="02040502050405020303" pitchFamily="18" charset="0"/>
            </a:endParaRPr>
          </a:p>
        </p:txBody>
      </p:sp>
    </p:spTree>
    <p:extLst>
      <p:ext uri="{BB962C8B-B14F-4D97-AF65-F5344CB8AC3E}">
        <p14:creationId xmlns:p14="http://schemas.microsoft.com/office/powerpoint/2010/main" val="423734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0166D4-9D90-BAAF-A457-6154B0CACDEE}"/>
              </a:ext>
            </a:extLst>
          </p:cNvPr>
          <p:cNvPicPr>
            <a:picLocks noChangeAspect="1"/>
          </p:cNvPicPr>
          <p:nvPr/>
        </p:nvPicPr>
        <p:blipFill>
          <a:blip r:embed="rId2"/>
          <a:stretch>
            <a:fillRect/>
          </a:stretch>
        </p:blipFill>
        <p:spPr>
          <a:xfrm>
            <a:off x="114193" y="365759"/>
            <a:ext cx="11980271" cy="6003969"/>
          </a:xfrm>
          <a:prstGeom prst="rect">
            <a:avLst/>
          </a:prstGeom>
        </p:spPr>
      </p:pic>
    </p:spTree>
    <p:extLst>
      <p:ext uri="{BB962C8B-B14F-4D97-AF65-F5344CB8AC3E}">
        <p14:creationId xmlns:p14="http://schemas.microsoft.com/office/powerpoint/2010/main" val="173726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7CF1-7A89-627D-C38C-8DF972C31767}"/>
              </a:ext>
            </a:extLst>
          </p:cNvPr>
          <p:cNvSpPr>
            <a:spLocks noGrp="1"/>
          </p:cNvSpPr>
          <p:nvPr>
            <p:ph type="title"/>
          </p:nvPr>
        </p:nvSpPr>
        <p:spPr>
          <a:xfrm>
            <a:off x="219456" y="134112"/>
            <a:ext cx="11753088" cy="6352032"/>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000" b="1" i="1" u="sng" dirty="0">
                <a:latin typeface="Georgia" panose="02040502050405020303" pitchFamily="18" charset="0"/>
              </a:rPr>
              <a:t>5.  Density gradient centrifugation: depends upon the density of the particles:</a:t>
            </a:r>
            <a:br>
              <a:rPr lang="en-US" sz="2000" b="1" i="1" u="sng" dirty="0">
                <a:latin typeface="Georgia" panose="02040502050405020303" pitchFamily="18" charset="0"/>
              </a:rPr>
            </a:br>
            <a:br>
              <a:rPr lang="en-US" sz="2000" b="1" i="1" u="sng" dirty="0">
                <a:latin typeface="Georgia" panose="02040502050405020303" pitchFamily="18" charset="0"/>
              </a:rPr>
            </a:br>
            <a:r>
              <a:rPr lang="en-US" sz="2000" b="1" i="1" dirty="0">
                <a:latin typeface="Georgia" panose="02040502050405020303" pitchFamily="18" charset="0"/>
              </a:rPr>
              <a:t>e.g.</a:t>
            </a:r>
            <a:r>
              <a:rPr lang="en-US" sz="2000" dirty="0">
                <a:latin typeface="Georgia" panose="02040502050405020303" pitchFamily="18" charset="0"/>
              </a:rPr>
              <a:t> Sucrose density gradient centrifugation:</a:t>
            </a:r>
            <a:br>
              <a:rPr lang="en-US" sz="2000" dirty="0">
                <a:latin typeface="Georgia" panose="02040502050405020303" pitchFamily="18" charset="0"/>
              </a:rPr>
            </a:br>
            <a:br>
              <a:rPr lang="en-US" sz="2000" dirty="0">
                <a:latin typeface="Georgia" panose="02040502050405020303" pitchFamily="18" charset="0"/>
              </a:rPr>
            </a:br>
            <a:r>
              <a:rPr lang="en-US" sz="2000" dirty="0">
                <a:latin typeface="Georgia" panose="02040502050405020303" pitchFamily="18" charset="0"/>
              </a:rPr>
              <a:t>- Time and force: 20,000xg/20 min/4</a:t>
            </a:r>
            <a:r>
              <a:rPr lang="en-CN" sz="2000" baseline="30000" dirty="0">
                <a:effectLst/>
                <a:latin typeface="Calibri" panose="020F0502020204030204" pitchFamily="34" charset="0"/>
                <a:ea typeface="Calibri" panose="020F0502020204030204" pitchFamily="34" charset="0"/>
                <a:cs typeface="Calibri" panose="020F0502020204030204" pitchFamily="34" charset="0"/>
              </a:rPr>
              <a:t> o </a:t>
            </a:r>
            <a:r>
              <a:rPr lang="en-US" sz="2000" dirty="0">
                <a:latin typeface="Georgia" panose="02040502050405020303" pitchFamily="18" charset="0"/>
                <a:ea typeface="Calibri" panose="020F0502020204030204" pitchFamily="34" charset="0"/>
                <a:cs typeface="Calibri" panose="020F0502020204030204" pitchFamily="34" charset="0"/>
              </a:rPr>
              <a:t>C.</a:t>
            </a:r>
            <a:br>
              <a:rPr lang="en-US" sz="2000" dirty="0">
                <a:latin typeface="Georgia" panose="02040502050405020303" pitchFamily="18" charset="0"/>
              </a:rPr>
            </a:br>
            <a:r>
              <a:rPr lang="en-US" sz="2000" dirty="0">
                <a:latin typeface="Georgia" panose="02040502050405020303" pitchFamily="18" charset="0"/>
              </a:rPr>
              <a:t>- Each particles will reach the layer equal to its density. </a:t>
            </a:r>
            <a:br>
              <a:rPr lang="en-US" sz="2000" dirty="0">
                <a:latin typeface="Georgia" panose="02040502050405020303" pitchFamily="18" charset="0"/>
              </a:rPr>
            </a:br>
            <a:r>
              <a:rPr lang="en-US" sz="2000" dirty="0">
                <a:latin typeface="Georgia" panose="02040502050405020303" pitchFamily="18" charset="0"/>
              </a:rPr>
              <a:t>- If the time and centrifugal force increased, the whole sample particles will be sedimented.</a:t>
            </a:r>
            <a:br>
              <a:rPr lang="en-US" sz="2000" dirty="0">
                <a:latin typeface="Georgia" panose="02040502050405020303" pitchFamily="18" charset="0"/>
              </a:rPr>
            </a:br>
            <a:r>
              <a:rPr lang="en-US" sz="2000" dirty="0">
                <a:latin typeface="Georgia" panose="02040502050405020303" pitchFamily="18" charset="0"/>
              </a:rPr>
              <a:t>- The virus particles can be separated from the other particles similar to its density.</a:t>
            </a: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br>
              <a:rPr lang="en-US" sz="2000" b="1" i="1" u="sng" dirty="0">
                <a:latin typeface="Georgia" panose="02040502050405020303" pitchFamily="18" charset="0"/>
              </a:rPr>
            </a:br>
            <a:endParaRPr lang="en-CN" sz="2000" dirty="0">
              <a:latin typeface="Georgia" panose="02040502050405020303" pitchFamily="18" charset="0"/>
            </a:endParaRPr>
          </a:p>
        </p:txBody>
      </p:sp>
      <p:pic>
        <p:nvPicPr>
          <p:cNvPr id="4" name="Picture 3" descr="C:\Users\ETC\Documents\Bluetooth Folder\20150215_133325-1.jpg">
            <a:extLst>
              <a:ext uri="{FF2B5EF4-FFF2-40B4-BE49-F238E27FC236}">
                <a16:creationId xmlns:a16="http://schemas.microsoft.com/office/drawing/2014/main" id="{10B97BA4-9392-B0EA-FDB6-9ECABF7F6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31" y="3411116"/>
            <a:ext cx="4571999" cy="294155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05D9FBCE-AC69-C986-41B8-1E928FF4D0E8}"/>
              </a:ext>
            </a:extLst>
          </p:cNvPr>
          <p:cNvGrpSpPr/>
          <p:nvPr/>
        </p:nvGrpSpPr>
        <p:grpSpPr>
          <a:xfrm>
            <a:off x="5322610" y="3043990"/>
            <a:ext cx="6035039" cy="3308684"/>
            <a:chOff x="60961" y="1341619"/>
            <a:chExt cx="8938894" cy="5516381"/>
          </a:xfrm>
        </p:grpSpPr>
        <p:pic>
          <p:nvPicPr>
            <p:cNvPr id="6" name="Picture 2" descr="C:\Users\AMR\Desktop\rate-zonal-centrifugation.jpg">
              <a:extLst>
                <a:ext uri="{FF2B5EF4-FFF2-40B4-BE49-F238E27FC236}">
                  <a16:creationId xmlns:a16="http://schemas.microsoft.com/office/drawing/2014/main" id="{17DF2FDD-D305-F977-1C2D-30108A8B9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1" y="1341619"/>
              <a:ext cx="6492239" cy="541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journals.iucr.org/d/issues/1999/03/00/gr0871/gr0871fig1thm.gif">
              <a:extLst>
                <a:ext uri="{FF2B5EF4-FFF2-40B4-BE49-F238E27FC236}">
                  <a16:creationId xmlns:a16="http://schemas.microsoft.com/office/drawing/2014/main" id="{24F2460C-28FA-529C-DB96-914752B5DB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76400"/>
              <a:ext cx="2446655" cy="5181600"/>
            </a:xfrm>
            <a:prstGeom prst="rect">
              <a:avLst/>
            </a:prstGeom>
            <a:noFill/>
            <a:ln>
              <a:noFill/>
            </a:ln>
          </p:spPr>
        </p:pic>
      </p:grpSp>
      <p:sp>
        <p:nvSpPr>
          <p:cNvPr id="9" name="Rectangle 8">
            <a:extLst>
              <a:ext uri="{FF2B5EF4-FFF2-40B4-BE49-F238E27FC236}">
                <a16:creationId xmlns:a16="http://schemas.microsoft.com/office/drawing/2014/main" id="{398EA048-DC30-CEFF-C521-E758FB9EDF21}"/>
              </a:ext>
            </a:extLst>
          </p:cNvPr>
          <p:cNvSpPr/>
          <p:nvPr/>
        </p:nvSpPr>
        <p:spPr>
          <a:xfrm>
            <a:off x="7945109" y="2087297"/>
            <a:ext cx="1760696" cy="6260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CN" sz="1400" dirty="0">
                <a:latin typeface="Georgia" panose="02040502050405020303" pitchFamily="18" charset="0"/>
              </a:rPr>
              <a:t>Supernatant</a:t>
            </a:r>
          </a:p>
          <a:p>
            <a:pPr algn="ctr"/>
            <a:r>
              <a:rPr lang="en-CN" sz="1400" dirty="0">
                <a:latin typeface="Georgia" panose="02040502050405020303" pitchFamily="18" charset="0"/>
              </a:rPr>
              <a:t>(Top layer)</a:t>
            </a:r>
          </a:p>
        </p:txBody>
      </p:sp>
      <p:cxnSp>
        <p:nvCxnSpPr>
          <p:cNvPr id="11" name="Straight Arrow Connector 10">
            <a:extLst>
              <a:ext uri="{FF2B5EF4-FFF2-40B4-BE49-F238E27FC236}">
                <a16:creationId xmlns:a16="http://schemas.microsoft.com/office/drawing/2014/main" id="{6FE6CDD0-927B-7EB4-C091-B1DCD6C0E893}"/>
              </a:ext>
            </a:extLst>
          </p:cNvPr>
          <p:cNvCxnSpPr>
            <a:cxnSpLocks/>
          </p:cNvCxnSpPr>
          <p:nvPr/>
        </p:nvCxnSpPr>
        <p:spPr>
          <a:xfrm>
            <a:off x="8631936" y="2713363"/>
            <a:ext cx="0" cy="33062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9361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2C9A-882D-C7ED-A290-C60CE2785B68}"/>
              </a:ext>
            </a:extLst>
          </p:cNvPr>
          <p:cNvSpPr>
            <a:spLocks noGrp="1"/>
          </p:cNvSpPr>
          <p:nvPr>
            <p:ph type="title"/>
          </p:nvPr>
        </p:nvSpPr>
        <p:spPr>
          <a:xfrm>
            <a:off x="728472" y="270954"/>
            <a:ext cx="10515600" cy="6316091"/>
          </a:xfrm>
        </p:spPr>
        <p:style>
          <a:lnRef idx="2">
            <a:schemeClr val="dk1"/>
          </a:lnRef>
          <a:fillRef idx="1">
            <a:schemeClr val="lt1"/>
          </a:fillRef>
          <a:effectRef idx="0">
            <a:schemeClr val="dk1"/>
          </a:effectRef>
          <a:fontRef idx="minor">
            <a:schemeClr val="dk1"/>
          </a:fontRef>
        </p:style>
        <p:txBody>
          <a:bodyPr>
            <a:noAutofit/>
          </a:bodyPr>
          <a:lstStyle/>
          <a:p>
            <a:br>
              <a:rPr lang="en-CN" sz="2000" i="1" dirty="0"/>
            </a:br>
            <a:r>
              <a:rPr lang="en-CN" sz="2000" i="1" dirty="0"/>
              <a:t>6. </a:t>
            </a:r>
            <a:r>
              <a:rPr lang="en-CN" sz="2000" i="1" u="sng" dirty="0"/>
              <a:t>Sterile filteration</a:t>
            </a:r>
            <a:r>
              <a:rPr lang="en-CN" sz="2000" i="1" dirty="0"/>
              <a:t>: </a:t>
            </a:r>
            <a:r>
              <a:rPr lang="en-US" sz="2000" i="1" dirty="0"/>
              <a:t>by</a:t>
            </a:r>
            <a:r>
              <a:rPr lang="en-US" sz="2000" dirty="0"/>
              <a:t> filter size (0.22µm or 0.45µm pore diameter). </a:t>
            </a:r>
            <a:br>
              <a:rPr lang="en-CN" sz="2000" dirty="0"/>
            </a:br>
            <a:br>
              <a:rPr lang="en-CN" sz="2000" dirty="0"/>
            </a:br>
            <a:r>
              <a:rPr lang="en-US" sz="2000" b="1" i="1" u="sng" dirty="0">
                <a:solidFill>
                  <a:schemeClr val="accent1"/>
                </a:solidFill>
                <a:latin typeface="Georgia" panose="02040502050405020303" pitchFamily="18" charset="0"/>
              </a:rPr>
              <a:t>2. Steps of preparation and purification of inactivated viral vaccine:</a:t>
            </a:r>
            <a:br>
              <a:rPr lang="en-US" sz="2000" b="1" i="1" u="sng" dirty="0">
                <a:solidFill>
                  <a:schemeClr val="accent1"/>
                </a:solidFill>
                <a:latin typeface="Georgia" panose="02040502050405020303" pitchFamily="18" charset="0"/>
              </a:rPr>
            </a:br>
            <a:br>
              <a:rPr lang="en-US" sz="2000" b="1" i="1" u="sng" dirty="0">
                <a:solidFill>
                  <a:schemeClr val="accent1"/>
                </a:solidFill>
                <a:latin typeface="Georgia" panose="02040502050405020303" pitchFamily="18" charset="0"/>
              </a:rPr>
            </a:br>
            <a:r>
              <a:rPr lang="en-US" sz="2000" dirty="0">
                <a:latin typeface="Georgia" panose="02040502050405020303" pitchFamily="18" charset="0"/>
              </a:rPr>
              <a:t>1-Attenuation as in live attenuated vaccine.</a:t>
            </a:r>
            <a:br>
              <a:rPr lang="en-US" sz="2000" dirty="0">
                <a:latin typeface="Georgia" panose="02040502050405020303" pitchFamily="18" charset="0"/>
              </a:rPr>
            </a:br>
            <a:br>
              <a:rPr lang="en-US" sz="2000" dirty="0">
                <a:latin typeface="Georgia" panose="02040502050405020303" pitchFamily="18" charset="0"/>
              </a:rPr>
            </a:br>
            <a:r>
              <a:rPr lang="en-US" sz="2000" dirty="0">
                <a:latin typeface="Georgia" panose="02040502050405020303" pitchFamily="18" charset="0"/>
              </a:rPr>
              <a:t>2.Purification as in live attenuated vaccine then addition of </a:t>
            </a:r>
            <a:r>
              <a:rPr lang="en-US" sz="2000" dirty="0" err="1">
                <a:latin typeface="Georgia" panose="02040502050405020303" pitchFamily="18" charset="0"/>
              </a:rPr>
              <a:t>formaline</a:t>
            </a:r>
            <a:r>
              <a:rPr lang="en-US" sz="2000" dirty="0">
                <a:latin typeface="Georgia" panose="02040502050405020303" pitchFamily="18" charset="0"/>
              </a:rPr>
              <a:t>.</a:t>
            </a:r>
            <a:br>
              <a:rPr lang="en-US" sz="2000" dirty="0">
                <a:latin typeface="Georgia" panose="02040502050405020303" pitchFamily="18" charset="0"/>
              </a:rPr>
            </a:br>
            <a:br>
              <a:rPr lang="en-US" sz="2000" dirty="0">
                <a:latin typeface="Georgia" panose="02040502050405020303" pitchFamily="18" charset="0"/>
              </a:rPr>
            </a:br>
            <a:br>
              <a:rPr lang="en-US" sz="2000" dirty="0">
                <a:latin typeface="Georgia" panose="02040502050405020303" pitchFamily="18" charset="0"/>
              </a:rPr>
            </a:br>
            <a:endParaRPr lang="en-CN" sz="2000" dirty="0"/>
          </a:p>
        </p:txBody>
      </p:sp>
    </p:spTree>
    <p:extLst>
      <p:ext uri="{BB962C8B-B14F-4D97-AF65-F5344CB8AC3E}">
        <p14:creationId xmlns:p14="http://schemas.microsoft.com/office/powerpoint/2010/main" val="342319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322F-0F6A-D03F-A65A-0CACCEE16369}"/>
              </a:ext>
            </a:extLst>
          </p:cNvPr>
          <p:cNvSpPr>
            <a:spLocks noGrp="1"/>
          </p:cNvSpPr>
          <p:nvPr>
            <p:ph type="title"/>
          </p:nvPr>
        </p:nvSpPr>
        <p:spPr>
          <a:xfrm>
            <a:off x="414528" y="609601"/>
            <a:ext cx="10719816" cy="3877056"/>
          </a:xfrm>
        </p:spPr>
        <p:style>
          <a:lnRef idx="2">
            <a:schemeClr val="dk1"/>
          </a:lnRef>
          <a:fillRef idx="1">
            <a:schemeClr val="lt1"/>
          </a:fillRef>
          <a:effectRef idx="0">
            <a:schemeClr val="dk1"/>
          </a:effectRef>
          <a:fontRef idx="minor">
            <a:schemeClr val="dk1"/>
          </a:fontRef>
        </p:style>
        <p:txBody>
          <a:bodyPr>
            <a:noAutofit/>
          </a:bodyPr>
          <a:lstStyle/>
          <a:p>
            <a:r>
              <a:rPr lang="en-CN" sz="2000" b="1" i="1" u="sng" dirty="0">
                <a:solidFill>
                  <a:schemeClr val="accent1"/>
                </a:solidFill>
                <a:latin typeface="Georgia" panose="02040502050405020303" pitchFamily="18" charset="0"/>
              </a:rPr>
              <a:t>Disadvantages of egg-based vaccine:</a:t>
            </a:r>
            <a:br>
              <a:rPr lang="en-CN" sz="2000" dirty="0">
                <a:latin typeface="Georgia" panose="02040502050405020303" pitchFamily="18" charset="0"/>
              </a:rPr>
            </a:br>
            <a:r>
              <a:rPr lang="en-CN" sz="2000" dirty="0">
                <a:latin typeface="Georgia" panose="02040502050405020303" pitchFamily="18" charset="0"/>
              </a:rPr>
              <a:t>1. Presence of latent infection. </a:t>
            </a:r>
            <a:r>
              <a:rPr lang="en-US" sz="2000" dirty="0">
                <a:latin typeface="Georgia" panose="02040502050405020303" pitchFamily="18" charset="0"/>
              </a:rPr>
              <a:t>E</a:t>
            </a:r>
            <a:r>
              <a:rPr lang="en-CN" sz="2000" dirty="0">
                <a:latin typeface="Georgia" panose="02040502050405020303" pitchFamily="18" charset="0"/>
              </a:rPr>
              <a:t>.g: Mycoplasma bacteria.</a:t>
            </a:r>
            <a:br>
              <a:rPr lang="en-CN" sz="2000" dirty="0">
                <a:latin typeface="Georgia" panose="02040502050405020303" pitchFamily="18" charset="0"/>
              </a:rPr>
            </a:br>
            <a:r>
              <a:rPr lang="en-CN" sz="2000" dirty="0">
                <a:latin typeface="Georgia" panose="02040502050405020303" pitchFamily="18" charset="0"/>
              </a:rPr>
              <a:t>2. Presence of maternal antibodies.</a:t>
            </a:r>
            <a:br>
              <a:rPr lang="en-CN" sz="2000" dirty="0">
                <a:latin typeface="Georgia" panose="02040502050405020303" pitchFamily="18" charset="0"/>
              </a:rPr>
            </a:br>
            <a:r>
              <a:rPr lang="en-CN" sz="2000" dirty="0">
                <a:latin typeface="Georgia" panose="02040502050405020303" pitchFamily="18" charset="0"/>
              </a:rPr>
              <a:t>3. Presence of endogenous vertical infection, e.g: salmonella and Marek’s disease virus.</a:t>
            </a:r>
            <a:br>
              <a:rPr lang="en-CN" sz="2000" dirty="0">
                <a:latin typeface="Georgia" panose="02040502050405020303" pitchFamily="18" charset="0"/>
              </a:rPr>
            </a:br>
            <a:br>
              <a:rPr lang="en-CN" sz="2000" dirty="0">
                <a:latin typeface="Georgia" panose="02040502050405020303" pitchFamily="18" charset="0"/>
              </a:rPr>
            </a:br>
            <a:r>
              <a:rPr lang="en-CN" sz="2000" b="1" i="1" u="sng" dirty="0">
                <a:solidFill>
                  <a:schemeClr val="accent1"/>
                </a:solidFill>
                <a:latin typeface="Georgia" panose="02040502050405020303" pitchFamily="18" charset="0"/>
              </a:rPr>
              <a:t>2. Cell culture-based virus vaccine:</a:t>
            </a:r>
            <a:br>
              <a:rPr lang="en-CN" sz="2000" b="1" i="1" u="sng" dirty="0">
                <a:solidFill>
                  <a:schemeClr val="accent1"/>
                </a:solidFill>
                <a:latin typeface="Georgia" panose="02040502050405020303" pitchFamily="18" charset="0"/>
              </a:rPr>
            </a:br>
            <a:br>
              <a:rPr lang="en-CN" sz="2000" b="1" i="1" u="sng" dirty="0">
                <a:solidFill>
                  <a:schemeClr val="accent1"/>
                </a:solidFill>
                <a:latin typeface="Georgia" panose="02040502050405020303" pitchFamily="18" charset="0"/>
              </a:rPr>
            </a:br>
            <a:r>
              <a:rPr lang="en-CN" sz="2000" b="1" i="1" dirty="0">
                <a:solidFill>
                  <a:schemeClr val="accent1"/>
                </a:solidFill>
                <a:latin typeface="Georgia" panose="02040502050405020303" pitchFamily="18" charset="0"/>
              </a:rPr>
              <a:t>-Advantages of Cell culture-based virus vaccine: </a:t>
            </a:r>
            <a:br>
              <a:rPr lang="en-CN" sz="2000" b="1" i="1" dirty="0">
                <a:solidFill>
                  <a:schemeClr val="accent1"/>
                </a:solidFill>
                <a:latin typeface="Georgia" panose="02040502050405020303" pitchFamily="18" charset="0"/>
              </a:rPr>
            </a:br>
            <a:br>
              <a:rPr lang="en-CN" sz="2000" b="1" i="1" dirty="0">
                <a:solidFill>
                  <a:schemeClr val="accent1"/>
                </a:solidFill>
                <a:latin typeface="Georgia" panose="02040502050405020303" pitchFamily="18" charset="0"/>
              </a:rPr>
            </a:br>
            <a:r>
              <a:rPr lang="en-CN" sz="2000" dirty="0">
                <a:solidFill>
                  <a:schemeClr val="tx1"/>
                </a:solidFill>
                <a:latin typeface="Georgia" panose="02040502050405020303" pitchFamily="18" charset="0"/>
              </a:rPr>
              <a:t>1. We can obtain mass-vaccine production (thousands of liters of virus vaccine).</a:t>
            </a:r>
            <a:br>
              <a:rPr lang="en-CN" sz="2000" dirty="0">
                <a:solidFill>
                  <a:schemeClr val="tx1"/>
                </a:solidFill>
                <a:latin typeface="Georgia" panose="02040502050405020303" pitchFamily="18" charset="0"/>
              </a:rPr>
            </a:br>
            <a:r>
              <a:rPr lang="en-CN" sz="2000" dirty="0">
                <a:solidFill>
                  <a:schemeClr val="tx1"/>
                </a:solidFill>
                <a:latin typeface="Georgia" panose="02040502050405020303" pitchFamily="18" charset="0"/>
              </a:rPr>
              <a:t>2. All of the steps of the vaccine production are automatic. So, low risk of contamination in relative to egg-based vaccine.</a:t>
            </a:r>
            <a:br>
              <a:rPr lang="en-CN" sz="2000" dirty="0">
                <a:solidFill>
                  <a:schemeClr val="tx1"/>
                </a:solidFill>
                <a:latin typeface="Georgia" panose="02040502050405020303" pitchFamily="18" charset="0"/>
              </a:rPr>
            </a:br>
            <a:r>
              <a:rPr lang="en-CN" sz="2000" dirty="0">
                <a:solidFill>
                  <a:schemeClr val="tx1"/>
                </a:solidFill>
                <a:latin typeface="Georgia" panose="02040502050405020303" pitchFamily="18" charset="0"/>
              </a:rPr>
              <a:t>3. No need to manage biosecured chicken flocks.</a:t>
            </a:r>
            <a:br>
              <a:rPr lang="en-CN" sz="2000" dirty="0">
                <a:solidFill>
                  <a:schemeClr val="tx1"/>
                </a:solidFill>
                <a:latin typeface="Georgia" panose="02040502050405020303" pitchFamily="18" charset="0"/>
              </a:rPr>
            </a:br>
            <a:r>
              <a:rPr lang="en-CN" sz="2000" dirty="0">
                <a:solidFill>
                  <a:schemeClr val="tx1"/>
                </a:solidFill>
                <a:latin typeface="Georgia" panose="02040502050405020303" pitchFamily="18" charset="0"/>
              </a:rPr>
              <a:t>4. Available anytime (because it can be preserved at Liquid Nitrogen Tank (LNT)). </a:t>
            </a:r>
            <a:endParaRPr lang="en-CN" sz="2000" dirty="0">
              <a:latin typeface="Georgia" panose="02040502050405020303" pitchFamily="18" charset="0"/>
            </a:endParaRPr>
          </a:p>
        </p:txBody>
      </p:sp>
    </p:spTree>
    <p:extLst>
      <p:ext uri="{BB962C8B-B14F-4D97-AF65-F5344CB8AC3E}">
        <p14:creationId xmlns:p14="http://schemas.microsoft.com/office/powerpoint/2010/main" val="3586419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BBA9-F148-6F55-0EFA-B4AFFE36E445}"/>
              </a:ext>
            </a:extLst>
          </p:cNvPr>
          <p:cNvSpPr>
            <a:spLocks noGrp="1"/>
          </p:cNvSpPr>
          <p:nvPr>
            <p:ph type="title"/>
          </p:nvPr>
        </p:nvSpPr>
        <p:spPr>
          <a:xfrm>
            <a:off x="536448" y="170688"/>
            <a:ext cx="10719816" cy="1981877"/>
          </a:xfrm>
        </p:spPr>
        <p:style>
          <a:lnRef idx="2">
            <a:schemeClr val="dk1"/>
          </a:lnRef>
          <a:fillRef idx="1">
            <a:schemeClr val="lt1"/>
          </a:fillRef>
          <a:effectRef idx="0">
            <a:schemeClr val="dk1"/>
          </a:effectRef>
          <a:fontRef idx="minor">
            <a:schemeClr val="dk1"/>
          </a:fontRef>
        </p:style>
        <p:txBody>
          <a:bodyPr>
            <a:normAutofit fontScale="90000"/>
          </a:bodyPr>
          <a:lstStyle/>
          <a:p>
            <a:br>
              <a:rPr lang="en-CN" sz="1800" b="1" i="1" u="sng" dirty="0">
                <a:solidFill>
                  <a:schemeClr val="accent1"/>
                </a:solidFill>
                <a:latin typeface="Georgia" panose="02040502050405020303" pitchFamily="18" charset="0"/>
              </a:rPr>
            </a:br>
            <a:r>
              <a:rPr lang="en-CN" sz="2700" b="1" i="1" u="sng" dirty="0">
                <a:solidFill>
                  <a:schemeClr val="accent1"/>
                </a:solidFill>
                <a:latin typeface="Georgia" panose="02040502050405020303" pitchFamily="18" charset="0"/>
              </a:rPr>
              <a:t>Types of the cell culture:</a:t>
            </a:r>
            <a:br>
              <a:rPr lang="en-CN" sz="2700" b="1" i="1" u="sng" dirty="0">
                <a:solidFill>
                  <a:schemeClr val="accent1"/>
                </a:solidFill>
                <a:latin typeface="Georgia" panose="02040502050405020303" pitchFamily="18" charset="0"/>
              </a:rPr>
            </a:br>
            <a:br>
              <a:rPr lang="en-CN" sz="2700" b="1" i="1" u="sng" dirty="0">
                <a:solidFill>
                  <a:schemeClr val="accent1"/>
                </a:solidFill>
                <a:latin typeface="Georgia" panose="02040502050405020303" pitchFamily="18" charset="0"/>
              </a:rPr>
            </a:br>
            <a:r>
              <a:rPr lang="en-CN" sz="2700" dirty="0">
                <a:latin typeface="Georgia" panose="02040502050405020303" pitchFamily="18" charset="0"/>
              </a:rPr>
              <a:t>1. Primary cells.</a:t>
            </a:r>
            <a:br>
              <a:rPr lang="en-CN" sz="2700" dirty="0">
                <a:latin typeface="Georgia" panose="02040502050405020303" pitchFamily="18" charset="0"/>
              </a:rPr>
            </a:br>
            <a:r>
              <a:rPr lang="en-CN" sz="2700" dirty="0">
                <a:latin typeface="Georgia" panose="02040502050405020303" pitchFamily="18" charset="0"/>
              </a:rPr>
              <a:t>2. Diploid cells.</a:t>
            </a:r>
            <a:br>
              <a:rPr lang="en-CN" sz="2700" dirty="0">
                <a:latin typeface="Georgia" panose="02040502050405020303" pitchFamily="18" charset="0"/>
              </a:rPr>
            </a:br>
            <a:r>
              <a:rPr lang="en-CN" sz="2700" dirty="0">
                <a:latin typeface="Georgia" panose="02040502050405020303" pitchFamily="18" charset="0"/>
              </a:rPr>
              <a:t>3. Transformed cell line.</a:t>
            </a:r>
            <a:br>
              <a:rPr lang="en-CN" sz="1800" dirty="0">
                <a:latin typeface="Georgia" panose="02040502050405020303" pitchFamily="18" charset="0"/>
              </a:rPr>
            </a:br>
            <a:br>
              <a:rPr lang="en-CN" sz="1800" dirty="0">
                <a:latin typeface="Georgia" panose="02040502050405020303" pitchFamily="18" charset="0"/>
              </a:rPr>
            </a:br>
            <a:endParaRPr lang="en-CN" sz="1800" dirty="0">
              <a:latin typeface="Georgia" panose="02040502050405020303" pitchFamily="18" charset="0"/>
            </a:endParaRPr>
          </a:p>
        </p:txBody>
      </p:sp>
      <p:graphicFrame>
        <p:nvGraphicFramePr>
          <p:cNvPr id="3" name="Table 3">
            <a:extLst>
              <a:ext uri="{FF2B5EF4-FFF2-40B4-BE49-F238E27FC236}">
                <a16:creationId xmlns:a16="http://schemas.microsoft.com/office/drawing/2014/main" id="{1F9A69BB-71C6-2F6E-BA25-0E063C29F6C7}"/>
              </a:ext>
            </a:extLst>
          </p:cNvPr>
          <p:cNvGraphicFramePr>
            <a:graphicFrameLocks noGrp="1"/>
          </p:cNvGraphicFramePr>
          <p:nvPr>
            <p:extLst>
              <p:ext uri="{D42A27DB-BD31-4B8C-83A1-F6EECF244321}">
                <p14:modId xmlns:p14="http://schemas.microsoft.com/office/powerpoint/2010/main" val="3675011046"/>
              </p:ext>
            </p:extLst>
          </p:nvPr>
        </p:nvGraphicFramePr>
        <p:xfrm>
          <a:off x="1007872" y="2595371"/>
          <a:ext cx="9245600" cy="3942080"/>
        </p:xfrm>
        <a:graphic>
          <a:graphicData uri="http://schemas.openxmlformats.org/drawingml/2006/table">
            <a:tbl>
              <a:tblPr firstRow="1" bandRow="1">
                <a:tableStyleId>{5940675A-B579-460E-94D1-54222C63F5DA}</a:tableStyleId>
              </a:tblPr>
              <a:tblGrid>
                <a:gridCol w="2311400">
                  <a:extLst>
                    <a:ext uri="{9D8B030D-6E8A-4147-A177-3AD203B41FA5}">
                      <a16:colId xmlns:a16="http://schemas.microsoft.com/office/drawing/2014/main" val="2746383819"/>
                    </a:ext>
                  </a:extLst>
                </a:gridCol>
                <a:gridCol w="2311400">
                  <a:extLst>
                    <a:ext uri="{9D8B030D-6E8A-4147-A177-3AD203B41FA5}">
                      <a16:colId xmlns:a16="http://schemas.microsoft.com/office/drawing/2014/main" val="4103509161"/>
                    </a:ext>
                  </a:extLst>
                </a:gridCol>
                <a:gridCol w="2311400">
                  <a:extLst>
                    <a:ext uri="{9D8B030D-6E8A-4147-A177-3AD203B41FA5}">
                      <a16:colId xmlns:a16="http://schemas.microsoft.com/office/drawing/2014/main" val="2117786341"/>
                    </a:ext>
                  </a:extLst>
                </a:gridCol>
                <a:gridCol w="2311400">
                  <a:extLst>
                    <a:ext uri="{9D8B030D-6E8A-4147-A177-3AD203B41FA5}">
                      <a16:colId xmlns:a16="http://schemas.microsoft.com/office/drawing/2014/main" val="3123330615"/>
                    </a:ext>
                  </a:extLst>
                </a:gridCol>
              </a:tblGrid>
              <a:tr h="370840">
                <a:tc>
                  <a:txBody>
                    <a:bodyPr/>
                    <a:lstStyle/>
                    <a:p>
                      <a:r>
                        <a:rPr lang="en-CN" b="1" i="1" dirty="0">
                          <a:solidFill>
                            <a:schemeClr val="accent1"/>
                          </a:solidFill>
                        </a:rPr>
                        <a:t>Comparsion</a:t>
                      </a:r>
                    </a:p>
                  </a:txBody>
                  <a:tcPr/>
                </a:tc>
                <a:tc>
                  <a:txBody>
                    <a:bodyPr/>
                    <a:lstStyle/>
                    <a:p>
                      <a:r>
                        <a:rPr lang="en-CN" b="1" i="1" dirty="0">
                          <a:solidFill>
                            <a:schemeClr val="accent1"/>
                          </a:solidFill>
                        </a:rPr>
                        <a:t>Primary cells</a:t>
                      </a:r>
                    </a:p>
                  </a:txBody>
                  <a:tcPr/>
                </a:tc>
                <a:tc>
                  <a:txBody>
                    <a:bodyPr/>
                    <a:lstStyle/>
                    <a:p>
                      <a:r>
                        <a:rPr lang="en-CN" b="1" i="1" dirty="0">
                          <a:solidFill>
                            <a:schemeClr val="accent1"/>
                          </a:solidFill>
                        </a:rPr>
                        <a:t>Diploid cells</a:t>
                      </a:r>
                    </a:p>
                  </a:txBody>
                  <a:tcPr/>
                </a:tc>
                <a:tc>
                  <a:txBody>
                    <a:bodyPr/>
                    <a:lstStyle/>
                    <a:p>
                      <a:r>
                        <a:rPr lang="en-CN" b="1" i="1" dirty="0">
                          <a:solidFill>
                            <a:schemeClr val="accent1"/>
                          </a:solidFill>
                        </a:rPr>
                        <a:t>Transformed cell line</a:t>
                      </a:r>
                    </a:p>
                  </a:txBody>
                  <a:tcPr/>
                </a:tc>
                <a:extLst>
                  <a:ext uri="{0D108BD9-81ED-4DB2-BD59-A6C34878D82A}">
                    <a16:rowId xmlns:a16="http://schemas.microsoft.com/office/drawing/2014/main" val="19200222"/>
                  </a:ext>
                </a:extLst>
              </a:tr>
              <a:tr h="370840">
                <a:tc>
                  <a:txBody>
                    <a:bodyPr/>
                    <a:lstStyle/>
                    <a:p>
                      <a:r>
                        <a:rPr lang="en-CN" dirty="0"/>
                        <a:t>Confluency</a:t>
                      </a:r>
                    </a:p>
                  </a:txBody>
                  <a:tcPr/>
                </a:tc>
                <a:tc>
                  <a:txBody>
                    <a:bodyPr/>
                    <a:lstStyle/>
                    <a:p>
                      <a:r>
                        <a:rPr lang="en-CN" dirty="0"/>
                        <a:t>+</a:t>
                      </a:r>
                    </a:p>
                  </a:txBody>
                  <a:tcPr/>
                </a:tc>
                <a:tc>
                  <a:txBody>
                    <a:bodyPr/>
                    <a:lstStyle/>
                    <a:p>
                      <a:r>
                        <a:rPr lang="en-CN" dirty="0"/>
                        <a:t>+</a:t>
                      </a:r>
                    </a:p>
                  </a:txBody>
                  <a:tcPr/>
                </a:tc>
                <a:tc>
                  <a:txBody>
                    <a:bodyPr/>
                    <a:lstStyle/>
                    <a:p>
                      <a:r>
                        <a:rPr lang="en-CN" dirty="0"/>
                        <a:t>+</a:t>
                      </a:r>
                    </a:p>
                  </a:txBody>
                  <a:tcPr/>
                </a:tc>
                <a:extLst>
                  <a:ext uri="{0D108BD9-81ED-4DB2-BD59-A6C34878D82A}">
                    <a16:rowId xmlns:a16="http://schemas.microsoft.com/office/drawing/2014/main" val="13711544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Growth in Suspension</a:t>
                      </a:r>
                    </a:p>
                    <a:p>
                      <a:endParaRPr lang="en-CN" dirty="0"/>
                    </a:p>
                  </a:txBody>
                  <a:tcPr/>
                </a:tc>
                <a:tc>
                  <a:txBody>
                    <a:bodyPr/>
                    <a:lstStyle/>
                    <a:p>
                      <a:r>
                        <a:rPr lang="en-CN" dirty="0"/>
                        <a:t>-</a:t>
                      </a:r>
                    </a:p>
                  </a:txBody>
                  <a:tcPr/>
                </a:tc>
                <a:tc>
                  <a:txBody>
                    <a:bodyPr/>
                    <a:lstStyle/>
                    <a:p>
                      <a:r>
                        <a:rPr lang="en-CN" dirty="0"/>
                        <a:t>+</a:t>
                      </a:r>
                    </a:p>
                  </a:txBody>
                  <a:tcPr/>
                </a:tc>
                <a:tc>
                  <a:txBody>
                    <a:bodyPr/>
                    <a:lstStyle/>
                    <a:p>
                      <a:r>
                        <a:rPr lang="en-CN" dirty="0"/>
                        <a:t>+</a:t>
                      </a:r>
                    </a:p>
                  </a:txBody>
                  <a:tcPr/>
                </a:tc>
                <a:extLst>
                  <a:ext uri="{0D108BD9-81ED-4DB2-BD59-A6C34878D82A}">
                    <a16:rowId xmlns:a16="http://schemas.microsoft.com/office/drawing/2014/main" val="3009811365"/>
                  </a:ext>
                </a:extLst>
              </a:tr>
              <a:tr h="370840">
                <a:tc>
                  <a:txBody>
                    <a:bodyPr/>
                    <a:lstStyle/>
                    <a:p>
                      <a:r>
                        <a:rPr lang="en-CN" dirty="0"/>
                        <a:t>No. of subcultures </a:t>
                      </a:r>
                    </a:p>
                  </a:txBody>
                  <a:tcPr/>
                </a:tc>
                <a:tc>
                  <a:txBody>
                    <a:bodyPr/>
                    <a:lstStyle/>
                    <a:p>
                      <a:r>
                        <a:rPr lang="en-CN" dirty="0"/>
                        <a:t>Definite No. </a:t>
                      </a:r>
                    </a:p>
                  </a:txBody>
                  <a:tcPr/>
                </a:tc>
                <a:tc>
                  <a:txBody>
                    <a:bodyPr/>
                    <a:lstStyle/>
                    <a:p>
                      <a:r>
                        <a:rPr lang="en-CN" dirty="0"/>
                        <a:t>Definite No. higher than the primary</a:t>
                      </a:r>
                    </a:p>
                  </a:txBody>
                  <a:tcPr/>
                </a:tc>
                <a:tc>
                  <a:txBody>
                    <a:bodyPr/>
                    <a:lstStyle/>
                    <a:p>
                      <a:r>
                        <a:rPr lang="en-US" dirty="0"/>
                        <a:t>I</a:t>
                      </a:r>
                      <a:r>
                        <a:rPr lang="en-CN" dirty="0"/>
                        <a:t>ndefinite No. </a:t>
                      </a:r>
                    </a:p>
                  </a:txBody>
                  <a:tcPr/>
                </a:tc>
                <a:extLst>
                  <a:ext uri="{0D108BD9-81ED-4DB2-BD59-A6C34878D82A}">
                    <a16:rowId xmlns:a16="http://schemas.microsoft.com/office/drawing/2014/main" val="969599585"/>
                  </a:ext>
                </a:extLst>
              </a:tr>
              <a:tr h="370840">
                <a:tc>
                  <a:txBody>
                    <a:bodyPr/>
                    <a:lstStyle/>
                    <a:p>
                      <a:r>
                        <a:rPr lang="en-CN" dirty="0"/>
                        <a:t>examples</a:t>
                      </a:r>
                    </a:p>
                  </a:txBody>
                  <a:tcPr/>
                </a:tc>
                <a:tc>
                  <a:txBody>
                    <a:bodyPr/>
                    <a:lstStyle/>
                    <a:p>
                      <a:r>
                        <a:rPr lang="en-CN" dirty="0"/>
                        <a:t>CEF</a:t>
                      </a:r>
                    </a:p>
                  </a:txBody>
                  <a:tcPr/>
                </a:tc>
                <a:tc>
                  <a:txBody>
                    <a:bodyPr/>
                    <a:lstStyle/>
                    <a:p>
                      <a:r>
                        <a:rPr lang="en-CN" dirty="0"/>
                        <a:t>MRC5,WI38</a:t>
                      </a:r>
                    </a:p>
                  </a:txBody>
                  <a:tcPr/>
                </a:tc>
                <a:tc>
                  <a:txBody>
                    <a:bodyPr/>
                    <a:lstStyle/>
                    <a:p>
                      <a:r>
                        <a:rPr lang="en-CN" dirty="0"/>
                        <a:t>Vero, MDCK, HEK293,BHK21</a:t>
                      </a:r>
                    </a:p>
                  </a:txBody>
                  <a:tcPr/>
                </a:tc>
                <a:extLst>
                  <a:ext uri="{0D108BD9-81ED-4DB2-BD59-A6C34878D82A}">
                    <a16:rowId xmlns:a16="http://schemas.microsoft.com/office/drawing/2014/main" val="1679481025"/>
                  </a:ext>
                </a:extLst>
              </a:tr>
              <a:tr h="370840">
                <a:tc>
                  <a:txBody>
                    <a:bodyPr/>
                    <a:lstStyle/>
                    <a:p>
                      <a:r>
                        <a:rPr lang="en-CN" dirty="0"/>
                        <a:t>Genome Editing</a:t>
                      </a:r>
                    </a:p>
                  </a:txBody>
                  <a:tcPr/>
                </a:tc>
                <a:tc>
                  <a:txBody>
                    <a:bodyPr/>
                    <a:lstStyle/>
                    <a:p>
                      <a:r>
                        <a:rPr lang="en-CN" dirty="0"/>
                        <a:t>-</a:t>
                      </a:r>
                    </a:p>
                  </a:txBody>
                  <a:tcPr/>
                </a:tc>
                <a:tc>
                  <a:txBody>
                    <a:bodyPr/>
                    <a:lstStyle/>
                    <a:p>
                      <a:r>
                        <a:rPr lang="en-CN" dirty="0"/>
                        <a:t>-</a:t>
                      </a:r>
                    </a:p>
                  </a:txBody>
                  <a:tcPr/>
                </a:tc>
                <a:tc>
                  <a:txBody>
                    <a:bodyPr/>
                    <a:lstStyle/>
                    <a:p>
                      <a:r>
                        <a:rPr lang="en-CN" dirty="0"/>
                        <a:t>Can be edited by CRISPR CAS9</a:t>
                      </a:r>
                    </a:p>
                  </a:txBody>
                  <a:tcPr/>
                </a:tc>
                <a:extLst>
                  <a:ext uri="{0D108BD9-81ED-4DB2-BD59-A6C34878D82A}">
                    <a16:rowId xmlns:a16="http://schemas.microsoft.com/office/drawing/2014/main" val="1792558315"/>
                  </a:ext>
                </a:extLst>
              </a:tr>
              <a:tr h="370840">
                <a:tc>
                  <a:txBody>
                    <a:bodyPr/>
                    <a:lstStyle/>
                    <a:p>
                      <a:r>
                        <a:rPr lang="en-CN" dirty="0"/>
                        <a:t>Vaccine production</a:t>
                      </a:r>
                    </a:p>
                  </a:txBody>
                  <a:tcPr/>
                </a:tc>
                <a:tc>
                  <a:txBody>
                    <a:bodyPr/>
                    <a:lstStyle/>
                    <a:p>
                      <a:endParaRPr lang="en-CN" dirty="0"/>
                    </a:p>
                  </a:txBody>
                  <a:tcPr/>
                </a:tc>
                <a:tc>
                  <a:txBody>
                    <a:bodyPr/>
                    <a:lstStyle/>
                    <a:p>
                      <a:endParaRPr lang="en-CN"/>
                    </a:p>
                  </a:txBody>
                  <a:tcPr/>
                </a:tc>
                <a:tc>
                  <a:txBody>
                    <a:bodyPr/>
                    <a:lstStyle/>
                    <a:p>
                      <a:r>
                        <a:rPr lang="en-US" dirty="0"/>
                        <a:t>P</a:t>
                      </a:r>
                      <a:r>
                        <a:rPr lang="en-CN" dirty="0"/>
                        <a:t>refered to be used  for vaccine production</a:t>
                      </a:r>
                    </a:p>
                  </a:txBody>
                  <a:tcPr/>
                </a:tc>
                <a:extLst>
                  <a:ext uri="{0D108BD9-81ED-4DB2-BD59-A6C34878D82A}">
                    <a16:rowId xmlns:a16="http://schemas.microsoft.com/office/drawing/2014/main" val="1977044727"/>
                  </a:ext>
                </a:extLst>
              </a:tr>
            </a:tbl>
          </a:graphicData>
        </a:graphic>
      </p:graphicFrame>
    </p:spTree>
    <p:extLst>
      <p:ext uri="{BB962C8B-B14F-4D97-AF65-F5344CB8AC3E}">
        <p14:creationId xmlns:p14="http://schemas.microsoft.com/office/powerpoint/2010/main" val="3848437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1071</Words>
  <Application>Microsoft Macintosh PowerPoint</Application>
  <PresentationFormat>Widescreen</PresentationFormat>
  <Paragraphs>46</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APPLE CHANCERY</vt:lpstr>
      <vt:lpstr>Arial</vt:lpstr>
      <vt:lpstr>Calibri</vt:lpstr>
      <vt:lpstr>Calibri Light</vt:lpstr>
      <vt:lpstr>Georgia</vt:lpstr>
      <vt:lpstr>Office Theme</vt:lpstr>
      <vt:lpstr>PowerPoint Presentation</vt:lpstr>
      <vt:lpstr>Methods for virus cultivation:  1. In (Specific Pathogen Free) SPF suceptible Laboratory animal. 2. In SPF suceptible fetrile ECE. 3. In SPF suceptible cell culture.  Categories of virus vaccines according to the used host:  1. Egg-based virus vaccine. 2. Cell culture-based virus vaccine.</vt:lpstr>
      <vt:lpstr>  1. Egg-based virus vaccine:  -Types of susceptible living cells inside the Fertile ECE:  1. CAM cells. 2. Allantoic cells. 3. Amniotic cells. 4. Yolk cells.      </vt:lpstr>
      <vt:lpstr>-Types of virus vaccines:  1.Live attenuated virus vaccine . 2. Inactivated virus vaccine . 3. Split (Subunit) virus vaccine.  1. Steps of preparation and purification of live attenuated virus vaccine: -e.g. Influenza Virus (IV).    1.By a number of serial viral passages (by allantoic route) until disappear of the IV clinical signs. Then, propagation of such attenuated virus to achieve high titer of the attenuated virus to be used as a vaccine.   2. Collection of allantoic fluid at the end of the incubation period of the virus (the last serial passage).  3. Clarification of the cellular debris which contaminated to the virus, by  centrifugation (5000xg/30mim/4o C).  4. Collection of the supernatant (virus+ the cellular debris different in the virus density), then perform density gradient centrifugation. </vt:lpstr>
      <vt:lpstr>PowerPoint Presentation</vt:lpstr>
      <vt:lpstr>5.  Density gradient centrifugation: depends upon the density of the particles:  e.g. Sucrose density gradient centrifugation:  - Time and force: 20,000xg/20 min/4 o C. - Each particles will reach the layer equal to its density.  - If the time and centrifugal force increased, the whole sample particles will be sedimented. - The virus particles can be separated from the other particles similar to its density.                 </vt:lpstr>
      <vt:lpstr> 6. Sterile filteration: by filter size (0.22µm or 0.45µm pore diameter).   2. Steps of preparation and purification of inactivated viral vaccine:  1-Attenuation as in live attenuated vaccine.  2.Purification as in live attenuated vaccine then addition of formaline.   </vt:lpstr>
      <vt:lpstr>Disadvantages of egg-based vaccine: 1. Presence of latent infection. E.g: Mycoplasma bacteria. 2. Presence of maternal antibodies. 3. Presence of endogenous vertical infection, e.g: salmonella and Marek’s disease virus.  2. Cell culture-based virus vaccine:  -Advantages of Cell culture-based virus vaccine:   1. We can obtain mass-vaccine production (thousands of liters of virus vaccine). 2. All of the steps of the vaccine production are automatic. So, low risk of contamination in relative to egg-based vaccine. 3. No need to manage biosecured chicken flocks. 4. Available anytime (because it can be preserved at Liquid Nitrogen Tank (LNT)). </vt:lpstr>
      <vt:lpstr> Types of the cell culture:  1. Primary cells. 2. Diploid cells. 3. Transformed cell line.  </vt:lpstr>
      <vt:lpstr>-Designed cell lines: - It is genome edited cell line which can be used for viral vaccine production.  -Examples of designed cell lines: 1. EPR: Human embryonic retinoblast. 2. CAP: Human embryonic cells. 3. AGE1: Duck embryonic cells. 4. EB66: Duck embryonic stem cells. </vt:lpstr>
      <vt:lpstr> Types of cell culture media: 1. Serum-based media. 2.  Chemically synthetic serum-free media.  1. Serum-based media: -Consists of: Cell Culture Media+Serum. -Media (consists of :Buffer+salts+vitamins+amino acids+antioxidants) e.g. DMEM, F12, RPMI+Seum (e.g. Fetal calf serum).  -Disadvantages of Serum-based media:  1. It may contain specific antiviral antibodies. 2. It contains large amount of proteins with high concentrations, which not needed for growth of the cells. 3. Difficult to purify the viral vaccine protein from the seum protein.  2.  Chemically synthetic serum-free media: -Consists of: Cell Culture Media+(Synthetic albumin+ Synthetic lipid+ Synthetic enzymes+ Synthetic selenium+ Synthetic antioxidant+ Synthetic surfactant).   -advantages of Chemically synthetic serum-free media: 1. free from specific antiviral antibodies. 2. It contains specific amount of proteins with specific concentrations, which exactly needed for the growth of the cells. 3. Easy to purify the viral vaccine protein from the media.  </vt:lpstr>
      <vt:lpstr>-Production of cell-culture based viral vaccine: -Mass-vaccine production in fermenter, by:   Microcarrier cell culture: which contains beads to provide large amount of space for cell growth, therfore, thousands liters of viral vaccine.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Scheme for virus isolation &amp; identification (Lab diagnosis of the Viral diseases)</dc:title>
  <dc:creator>gehad.mohamed@fvtm.bu.edu.eg</dc:creator>
  <cp:lastModifiedBy>gehad.mohamed@fvtm.bu.edu.eg</cp:lastModifiedBy>
  <cp:revision>187</cp:revision>
  <dcterms:created xsi:type="dcterms:W3CDTF">2022-10-30T17:43:41Z</dcterms:created>
  <dcterms:modified xsi:type="dcterms:W3CDTF">2022-11-18T10:14:11Z</dcterms:modified>
</cp:coreProperties>
</file>